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77" r:id="rId3"/>
    <p:sldId id="294" r:id="rId4"/>
    <p:sldId id="298" r:id="rId5"/>
    <p:sldId id="299" r:id="rId6"/>
    <p:sldId id="329" r:id="rId7"/>
    <p:sldId id="333" r:id="rId8"/>
    <p:sldId id="303" r:id="rId9"/>
    <p:sldId id="274" r:id="rId10"/>
    <p:sldId id="300" r:id="rId11"/>
    <p:sldId id="343" r:id="rId12"/>
    <p:sldId id="301" r:id="rId13"/>
    <p:sldId id="344" r:id="rId14"/>
    <p:sldId id="330" r:id="rId15"/>
    <p:sldId id="345" r:id="rId16"/>
    <p:sldId id="331" r:id="rId17"/>
    <p:sldId id="283" r:id="rId18"/>
    <p:sldId id="307" r:id="rId19"/>
    <p:sldId id="326" r:id="rId20"/>
    <p:sldId id="334" r:id="rId21"/>
    <p:sldId id="346" r:id="rId22"/>
    <p:sldId id="347" r:id="rId23"/>
    <p:sldId id="348" r:id="rId24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0E"/>
    <a:srgbClr val="003A0B"/>
    <a:srgbClr val="41660A"/>
    <a:srgbClr val="01172D"/>
    <a:srgbClr val="012D21"/>
    <a:srgbClr val="001805"/>
    <a:srgbClr val="002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1832" autoAdjust="0"/>
  </p:normalViewPr>
  <p:slideViewPr>
    <p:cSldViewPr>
      <p:cViewPr>
        <p:scale>
          <a:sx n="100" d="100"/>
          <a:sy n="100" d="100"/>
        </p:scale>
        <p:origin x="-1278" y="-114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6600" cy="5349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283075" y="1"/>
            <a:ext cx="3278188" cy="5349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366EEB54-D885-4C33-B0E7-AF5F296E17F2}" type="datetimeFigureOut">
              <a:rPr lang="ko-KR" altLang="en-US" smtClean="0"/>
              <a:t>2023-06-17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3725" cy="4011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55651" y="5081589"/>
            <a:ext cx="6051550" cy="4813300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0160000"/>
            <a:ext cx="3276600" cy="5349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283075" y="10160000"/>
            <a:ext cx="3278188" cy="5349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5E5EB8B6-A202-4247-A734-C39E7DF55B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37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8B6-A202-4247-A734-C39E7DF55B8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57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8B6-A202-4247-A734-C39E7DF55B8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57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8B6-A202-4247-A734-C39E7DF55B8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57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8B6-A202-4247-A734-C39E7DF55B8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57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8B6-A202-4247-A734-C39E7DF55B8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57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8B6-A202-4247-A734-C39E7DF55B8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57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8B6-A202-4247-A734-C39E7DF55B8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57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microsoft.com/office/2007/relationships/hdphoto" Target="../media/hdphoto3.wdp"/><Relationship Id="rId5" Type="http://schemas.openxmlformats.org/officeDocument/2006/relationships/image" Target="../media/image39.png"/><Relationship Id="rId10" Type="http://schemas.openxmlformats.org/officeDocument/2006/relationships/image" Target="../media/image4.png"/><Relationship Id="rId4" Type="http://schemas.microsoft.com/office/2007/relationships/hdphoto" Target="../media/hdphoto11.wdp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microsoft.com/office/2007/relationships/hdphoto" Target="../media/hdphoto3.wdp"/><Relationship Id="rId5" Type="http://schemas.openxmlformats.org/officeDocument/2006/relationships/image" Target="../media/image39.png"/><Relationship Id="rId10" Type="http://schemas.openxmlformats.org/officeDocument/2006/relationships/image" Target="../media/image4.png"/><Relationship Id="rId4" Type="http://schemas.microsoft.com/office/2007/relationships/hdphoto" Target="../media/hdphoto11.wdp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42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42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3.wdp"/><Relationship Id="rId3" Type="http://schemas.openxmlformats.org/officeDocument/2006/relationships/image" Target="../media/image35.jpeg"/><Relationship Id="rId7" Type="http://schemas.microsoft.com/office/2007/relationships/hdphoto" Target="../media/hdphoto2.wdp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microsoft.com/office/2007/relationships/hdphoto" Target="../media/hdphoto11.wdp"/><Relationship Id="rId1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1.jpeg"/><Relationship Id="rId3" Type="http://schemas.openxmlformats.org/officeDocument/2006/relationships/image" Target="../media/image35.jpeg"/><Relationship Id="rId7" Type="http://schemas.microsoft.com/office/2007/relationships/hdphoto" Target="../media/hdphoto2.wdp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9.jpeg"/><Relationship Id="rId5" Type="http://schemas.microsoft.com/office/2007/relationships/hdphoto" Target="../media/hdphoto11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2.wdp"/><Relationship Id="rId18" Type="http://schemas.openxmlformats.org/officeDocument/2006/relationships/image" Target="../media/image56.png"/><Relationship Id="rId3" Type="http://schemas.openxmlformats.org/officeDocument/2006/relationships/image" Target="../media/image35.jpeg"/><Relationship Id="rId7" Type="http://schemas.microsoft.com/office/2007/relationships/hdphoto" Target="../media/hdphoto2.wdp"/><Relationship Id="rId12" Type="http://schemas.openxmlformats.org/officeDocument/2006/relationships/image" Target="../media/image53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microsoft.com/office/2007/relationships/hdphoto" Target="../media/hdphoto11.wdp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47.jpe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microsoft.com/office/2007/relationships/hdphoto" Target="../media/hdphoto10.wdp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9.pn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1.wdp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9.png"/><Relationship Id="rId7" Type="http://schemas.openxmlformats.org/officeDocument/2006/relationships/image" Target="../media/image3.png"/><Relationship Id="rId12" Type="http://schemas.openxmlformats.org/officeDocument/2006/relationships/image" Target="../media/image6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0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microsoft.com/office/2007/relationships/hdphoto" Target="../media/hdphoto11.wdp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4.wdp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9.pn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1.wdp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1.jpeg"/><Relationship Id="rId3" Type="http://schemas.openxmlformats.org/officeDocument/2006/relationships/image" Target="../media/image35.jpeg"/><Relationship Id="rId7" Type="http://schemas.microsoft.com/office/2007/relationships/hdphoto" Target="../media/hdphoto2.wdp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9.jpeg"/><Relationship Id="rId5" Type="http://schemas.microsoft.com/office/2007/relationships/hdphoto" Target="../media/hdphoto11.wdp"/><Relationship Id="rId10" Type="http://schemas.openxmlformats.org/officeDocument/2006/relationships/image" Target="../media/image41.png"/><Relationship Id="rId4" Type="http://schemas.openxmlformats.org/officeDocument/2006/relationships/image" Target="../media/image59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2.wdp"/><Relationship Id="rId18" Type="http://schemas.openxmlformats.org/officeDocument/2006/relationships/image" Target="../media/image56.png"/><Relationship Id="rId3" Type="http://schemas.openxmlformats.org/officeDocument/2006/relationships/image" Target="../media/image35.jpeg"/><Relationship Id="rId7" Type="http://schemas.microsoft.com/office/2007/relationships/hdphoto" Target="../media/hdphoto2.wdp"/><Relationship Id="rId12" Type="http://schemas.openxmlformats.org/officeDocument/2006/relationships/image" Target="../media/image53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microsoft.com/office/2007/relationships/hdphoto" Target="../media/hdphoto11.wdp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47.jpeg"/><Relationship Id="rId4" Type="http://schemas.openxmlformats.org/officeDocument/2006/relationships/image" Target="../media/image59.png"/><Relationship Id="rId9" Type="http://schemas.openxmlformats.org/officeDocument/2006/relationships/image" Target="../media/image40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4.jpe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0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61" y="1242618"/>
            <a:ext cx="5237088" cy="5237088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Object 9"/>
          <p:cNvSpPr txBox="1"/>
          <p:nvPr/>
        </p:nvSpPr>
        <p:spPr>
          <a:xfrm>
            <a:off x="270651" y="2148959"/>
            <a:ext cx="351930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9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제품 소개서</a:t>
            </a:r>
            <a:endParaRPr lang="en-US" dirty="0">
              <a:solidFill>
                <a:schemeClr val="bg2">
                  <a:lumMod val="9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401" y="2714625"/>
            <a:ext cx="4433888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100" b="1" dirty="0" smtClean="0">
                <a:solidFill>
                  <a:srgbClr val="FFFFFF"/>
                </a:solidFill>
                <a:latin typeface="S-Core Dream 4 Regular"/>
                <a:cs typeface="S-Core Dream 4 Regular" pitchFamily="34" charset="0"/>
              </a:rPr>
              <a:t>Start !   Smart factory</a:t>
            </a:r>
            <a:r>
              <a:rPr lang="ko-KR" altLang="en-US" sz="1100" b="1" dirty="0" smtClean="0">
                <a:solidFill>
                  <a:srgbClr val="FFFFFF"/>
                </a:solidFill>
                <a:latin typeface="S-Core Dream 4 Regular"/>
                <a:cs typeface="S-Core Dream 4 Regular" pitchFamily="34" charset="0"/>
              </a:rPr>
              <a:t> </a:t>
            </a:r>
            <a:endParaRPr lang="en-US" b="1" dirty="0">
              <a:latin typeface="S-Core Dream 4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6928" y="7055052"/>
            <a:ext cx="22098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-Core Dream 4 Regular" pitchFamily="34" charset="0"/>
                <a:cs typeface="S-Core Dream 4 Regular" pitchFamily="34" charset="0"/>
              </a:rPr>
              <a:t>www.smt-sts.com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1" y="276225"/>
            <a:ext cx="838200" cy="411430"/>
          </a:xfrm>
          <a:prstGeom prst="rect">
            <a:avLst/>
          </a:prstGeom>
        </p:spPr>
      </p:pic>
      <p:sp>
        <p:nvSpPr>
          <p:cNvPr id="16" name="Object 8"/>
          <p:cNvSpPr txBox="1"/>
          <p:nvPr/>
        </p:nvSpPr>
        <p:spPr>
          <a:xfrm>
            <a:off x="194119" y="983129"/>
            <a:ext cx="78962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kern="0" spc="-100" dirty="0" smtClean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HERodongSinmun" pitchFamily="34" charset="0"/>
              </a:rPr>
              <a:t>INKJET MARKER</a:t>
            </a:r>
            <a:endParaRPr lang="en-US" sz="32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26" name="Picture 2" descr="D:\유튜브\ㅈㅏ료\IMG_0116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85" y="1115542"/>
            <a:ext cx="3733800" cy="59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399" y="4856712"/>
            <a:ext cx="1957189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3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sp>
        <p:nvSpPr>
          <p:cNvPr id="120" name="Object 26"/>
          <p:cNvSpPr txBox="1"/>
          <p:nvPr/>
        </p:nvSpPr>
        <p:spPr>
          <a:xfrm>
            <a:off x="1967102" y="718464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기본 사양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grpSp>
        <p:nvGrpSpPr>
          <p:cNvPr id="93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95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97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99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grpSp>
        <p:nvGrpSpPr>
          <p:cNvPr id="108" name="그룹 1011"/>
          <p:cNvGrpSpPr/>
          <p:nvPr/>
        </p:nvGrpSpPr>
        <p:grpSpPr>
          <a:xfrm>
            <a:off x="775944" y="2252183"/>
            <a:ext cx="829038" cy="83394"/>
            <a:chOff x="775944" y="2507933"/>
            <a:chExt cx="829038" cy="83394"/>
          </a:xfrm>
        </p:grpSpPr>
        <p:pic>
          <p:nvPicPr>
            <p:cNvPr id="110" name="Object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944" y="2507933"/>
              <a:ext cx="829038" cy="83394"/>
            </a:xfrm>
            <a:prstGeom prst="rect">
              <a:avLst/>
            </a:prstGeom>
          </p:spPr>
        </p:pic>
      </p:grpSp>
      <p:sp>
        <p:nvSpPr>
          <p:cNvPr id="109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기본 사양</a:t>
            </a:r>
            <a:endParaRPr lang="en-US" altLang="ko-KR" sz="1100" b="1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12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sp>
        <p:nvSpPr>
          <p:cNvPr id="21" name="Object 26"/>
          <p:cNvSpPr txBox="1"/>
          <p:nvPr/>
        </p:nvSpPr>
        <p:spPr>
          <a:xfrm>
            <a:off x="2476498" y="164298"/>
            <a:ext cx="78042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Standard </a:t>
            </a:r>
            <a:endParaRPr lang="en-US" altLang="ko-KR" sz="6000" b="1" spc="50" dirty="0" smtClean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18974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7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8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5" name="Picture 2" descr="D:\유튜브\ㅈㅏ료\IMG_0116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7" y="4113684"/>
            <a:ext cx="2101447" cy="33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21094"/>
              </p:ext>
            </p:extLst>
          </p:nvPr>
        </p:nvGraphicFramePr>
        <p:xfrm>
          <a:off x="2071687" y="1952625"/>
          <a:ext cx="6336704" cy="43899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71145"/>
                <a:gridCol w="1453697"/>
                <a:gridCol w="2227686"/>
                <a:gridCol w="1584176"/>
              </a:tblGrid>
              <a:tr h="2743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구  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항  목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사 양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비 고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Utility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전원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(Power)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220V ±10% 50Hz/60Hz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소비전력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0.2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KW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미만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공압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(Air)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0.5 ℓ/min (0.5Mpa)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장비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외관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1,060(W)×1,200(L)×1,600(H)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Tower Lamp </a:t>
                      </a:r>
                      <a:r>
                        <a:rPr lang="ko-KR" altLang="en-US" sz="1200" dirty="0" smtClean="0">
                          <a:latin typeface="+mn-lt"/>
                        </a:rPr>
                        <a:t>제외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무게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500 Kg </a:t>
                      </a:r>
                      <a:r>
                        <a:rPr lang="ko-KR" altLang="en-US" sz="1200" dirty="0" smtClean="0">
                          <a:latin typeface="+mn-lt"/>
                        </a:rPr>
                        <a:t>이하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PCB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사양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Marking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영역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500mm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x 400mm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PCB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Size (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표준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500mm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x 400mm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PCB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Size (Option)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700mm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x 400mm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Buffer</a:t>
                      </a:r>
                      <a:r>
                        <a:rPr lang="ko-KR" altLang="en-US" sz="1200" dirty="0" smtClean="0">
                          <a:latin typeface="+mn-lt"/>
                        </a:rPr>
                        <a:t> </a:t>
                      </a:r>
                      <a:r>
                        <a:rPr lang="en-US" altLang="ko-KR" sz="1200" dirty="0" smtClean="0">
                          <a:latin typeface="+mn-lt"/>
                        </a:rPr>
                        <a:t>C/V </a:t>
                      </a:r>
                      <a:r>
                        <a:rPr lang="ko-KR" altLang="en-US" sz="1200" dirty="0" smtClean="0">
                          <a:latin typeface="+mn-lt"/>
                        </a:rPr>
                        <a:t>無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PCB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두께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0.5 ~ 3mm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PCB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무게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2 Kg </a:t>
                      </a:r>
                      <a:r>
                        <a:rPr lang="ko-KR" altLang="en-US" sz="1200" dirty="0" smtClean="0">
                          <a:latin typeface="+mn-lt"/>
                        </a:rPr>
                        <a:t>미만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Conveyor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고정 축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lt"/>
                        </a:rPr>
                        <a:t>전면 기준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이송 방향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lt"/>
                        </a:rPr>
                        <a:t>좌 </a:t>
                      </a:r>
                      <a:r>
                        <a:rPr lang="ko-KR" altLang="en-US" sz="1200" dirty="0" smtClean="0">
                          <a:latin typeface="+mn-lt"/>
                          <a:sym typeface="Wingdings 3"/>
                        </a:rPr>
                        <a:t> 우 </a:t>
                      </a:r>
                      <a:r>
                        <a:rPr lang="en-US" altLang="ko-KR" sz="1200" dirty="0" smtClean="0">
                          <a:latin typeface="+mn-lt"/>
                          <a:sym typeface="Wingdings 3"/>
                        </a:rPr>
                        <a:t>// </a:t>
                      </a:r>
                      <a:r>
                        <a:rPr lang="ko-KR" altLang="en-US" sz="1200" dirty="0" smtClean="0">
                          <a:latin typeface="+mn-lt"/>
                          <a:sym typeface="Wingdings 3"/>
                        </a:rPr>
                        <a:t>우  좌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선택 사양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폭 조절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lt"/>
                        </a:rPr>
                        <a:t>자동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표준 사양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이송 속도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150mm / Sec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7436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PCB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정렬 방식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Stopper &amp; Edge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Fixer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표준 사양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sp>
        <p:nvSpPr>
          <p:cNvPr id="120" name="Object 26"/>
          <p:cNvSpPr txBox="1"/>
          <p:nvPr/>
        </p:nvSpPr>
        <p:spPr>
          <a:xfrm>
            <a:off x="1967102" y="718464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기본 사양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grpSp>
        <p:nvGrpSpPr>
          <p:cNvPr id="93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95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97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99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grpSp>
        <p:nvGrpSpPr>
          <p:cNvPr id="108" name="그룹 1011"/>
          <p:cNvGrpSpPr/>
          <p:nvPr/>
        </p:nvGrpSpPr>
        <p:grpSpPr>
          <a:xfrm>
            <a:off x="775944" y="2252183"/>
            <a:ext cx="829038" cy="83394"/>
            <a:chOff x="775944" y="2507933"/>
            <a:chExt cx="829038" cy="83394"/>
          </a:xfrm>
        </p:grpSpPr>
        <p:pic>
          <p:nvPicPr>
            <p:cNvPr id="110" name="Object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944" y="2507933"/>
              <a:ext cx="829038" cy="83394"/>
            </a:xfrm>
            <a:prstGeom prst="rect">
              <a:avLst/>
            </a:prstGeom>
          </p:spPr>
        </p:pic>
      </p:grpSp>
      <p:sp>
        <p:nvSpPr>
          <p:cNvPr id="109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기본 사양</a:t>
            </a:r>
            <a:endParaRPr lang="en-US" altLang="ko-KR" sz="1100" b="1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12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sp>
        <p:nvSpPr>
          <p:cNvPr id="21" name="Object 26"/>
          <p:cNvSpPr txBox="1"/>
          <p:nvPr/>
        </p:nvSpPr>
        <p:spPr>
          <a:xfrm>
            <a:off x="2476498" y="164298"/>
            <a:ext cx="78042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Standard </a:t>
            </a:r>
            <a:endParaRPr lang="en-US" altLang="ko-KR" sz="6000" b="1" spc="50" dirty="0" smtClean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18974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7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8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5" name="Picture 2" descr="D:\유튜브\ㅈㅏ료\IMG_0116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1" y="4113684"/>
            <a:ext cx="2101447" cy="33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11473"/>
              </p:ext>
            </p:extLst>
          </p:nvPr>
        </p:nvGraphicFramePr>
        <p:xfrm>
          <a:off x="2147887" y="1974404"/>
          <a:ext cx="6192837" cy="34737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71145"/>
                <a:gridCol w="1453697"/>
                <a:gridCol w="2299694"/>
                <a:gridCol w="1368301"/>
              </a:tblGrid>
              <a:tr h="281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구  분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항  목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사 양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비 고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814202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+mn-lt"/>
                        </a:rPr>
                        <a:t>마킹</a:t>
                      </a:r>
                      <a:r>
                        <a:rPr lang="ko-KR" altLang="en-US" sz="1200" dirty="0" smtClean="0">
                          <a:latin typeface="+mn-lt"/>
                        </a:rPr>
                        <a:t> 및  </a:t>
                      </a:r>
                      <a:r>
                        <a:rPr lang="ko-KR" altLang="en-US" sz="1200" dirty="0" smtClean="0">
                          <a:latin typeface="+mn-lt"/>
                        </a:rPr>
                        <a:t>검사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일련 번호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dirty="0" smtClean="0">
                          <a:latin typeface="+mn-lt"/>
                        </a:rPr>
                        <a:t>MES </a:t>
                      </a:r>
                      <a:r>
                        <a:rPr lang="ko-KR" altLang="en-US" sz="1200" kern="0" dirty="0" smtClean="0">
                          <a:latin typeface="+mn-lt"/>
                        </a:rPr>
                        <a:t>시리얼번호 자동 부여</a:t>
                      </a:r>
                      <a:endParaRPr lang="en-US" altLang="ko-KR" sz="1200" b="0" kern="0" dirty="0" smtClean="0"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MES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Option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55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인쇄 방향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lt"/>
                        </a:rPr>
                        <a:t>각도 사선 인쇄 가능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0 ~ 340˚ </a:t>
                      </a:r>
                      <a:r>
                        <a:rPr lang="ko-KR" altLang="en-US" sz="1200" dirty="0" smtClean="0">
                          <a:latin typeface="+mn-lt"/>
                        </a:rPr>
                        <a:t>가능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55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중복 마킹 검사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lt"/>
                        </a:rPr>
                        <a:t>기본 사양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43047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Barcode Reading (2D QR)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lt"/>
                        </a:rPr>
                        <a:t>기본 사양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55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마킹 정보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Log</a:t>
                      </a:r>
                      <a:r>
                        <a:rPr lang="ko-KR" altLang="en-US" sz="1200" dirty="0" smtClean="0">
                          <a:latin typeface="+mn-lt"/>
                        </a:rPr>
                        <a:t> </a:t>
                      </a:r>
                      <a:r>
                        <a:rPr lang="en-US" altLang="ko-KR" sz="1200" dirty="0" smtClean="0">
                          <a:latin typeface="+mn-lt"/>
                        </a:rPr>
                        <a:t>File</a:t>
                      </a:r>
                      <a:r>
                        <a:rPr lang="ko-KR" altLang="en-US" sz="1200" dirty="0" smtClean="0">
                          <a:latin typeface="+mn-lt"/>
                        </a:rPr>
                        <a:t>로 자동 저장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5559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PC </a:t>
                      </a:r>
                      <a:r>
                        <a:rPr lang="ko-KR" altLang="en-US" sz="1200" dirty="0" smtClean="0">
                          <a:latin typeface="+mn-lt"/>
                        </a:rPr>
                        <a:t>사양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운영체재 </a:t>
                      </a:r>
                      <a:r>
                        <a:rPr lang="en-US" altLang="ko-KR" sz="1200" dirty="0" smtClean="0">
                          <a:latin typeface="+mn-lt"/>
                        </a:rPr>
                        <a:t>- OS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Windows 10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55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Memory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RAM 4G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55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</a:rPr>
                        <a:t>Monitor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15</a:t>
                      </a:r>
                      <a:r>
                        <a:rPr lang="ko-KR" altLang="en-US" sz="1200" dirty="0" smtClean="0">
                          <a:latin typeface="+mn-lt"/>
                        </a:rPr>
                        <a:t>인치 </a:t>
                      </a:r>
                      <a:r>
                        <a:rPr lang="en-US" altLang="ko-KR" sz="1200" dirty="0" smtClean="0">
                          <a:latin typeface="+mn-lt"/>
                        </a:rPr>
                        <a:t>Touch </a:t>
                      </a:r>
                      <a:r>
                        <a:rPr lang="ko-KR" altLang="en-US" sz="1200" dirty="0" smtClean="0">
                          <a:latin typeface="+mn-lt"/>
                        </a:rPr>
                        <a:t>모니터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  <a:tr h="255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lt"/>
                        </a:rPr>
                        <a:t>연결 </a:t>
                      </a:r>
                      <a:r>
                        <a:rPr lang="en-US" altLang="ko-KR" sz="1200" dirty="0" smtClean="0">
                          <a:latin typeface="+mn-lt"/>
                        </a:rPr>
                        <a:t>Port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CAN,RS232,RS422,Ethernet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1442" marR="91442" marT="45728" marB="45728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9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39" y="1754077"/>
            <a:ext cx="7398248" cy="5045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ject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grpSp>
        <p:nvGrpSpPr>
          <p:cNvPr id="97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99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sp>
        <p:nvSpPr>
          <p:cNvPr id="12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27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31" name="Object 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32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35" name="Object 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36" name="그룹 1011"/>
          <p:cNvGrpSpPr/>
          <p:nvPr/>
        </p:nvGrpSpPr>
        <p:grpSpPr>
          <a:xfrm>
            <a:off x="766800" y="2841543"/>
            <a:ext cx="829038" cy="83394"/>
            <a:chOff x="775944" y="2507933"/>
            <a:chExt cx="829038" cy="83394"/>
          </a:xfrm>
        </p:grpSpPr>
        <p:pic>
          <p:nvPicPr>
            <p:cNvPr id="37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5944" y="2507933"/>
              <a:ext cx="829038" cy="83394"/>
            </a:xfrm>
            <a:prstGeom prst="rect">
              <a:avLst/>
            </a:prstGeom>
          </p:spPr>
        </p:pic>
      </p:grpSp>
      <p:sp>
        <p:nvSpPr>
          <p:cNvPr id="38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기본 사양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40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Layout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88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9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51" y="2847904"/>
            <a:ext cx="6049128" cy="2886939"/>
          </a:xfrm>
          <a:prstGeom prst="rect">
            <a:avLst/>
          </a:prstGeom>
        </p:spPr>
      </p:pic>
      <p:sp>
        <p:nvSpPr>
          <p:cNvPr id="29" name="Object 26"/>
          <p:cNvSpPr txBox="1"/>
          <p:nvPr/>
        </p:nvSpPr>
        <p:spPr>
          <a:xfrm>
            <a:off x="2476498" y="164298"/>
            <a:ext cx="78042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Standard </a:t>
            </a:r>
            <a:endParaRPr lang="en-US" altLang="ko-KR" sz="6000" b="1" spc="50" dirty="0" smtClean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18974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1858509"/>
            <a:ext cx="80010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ject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grpSp>
        <p:nvGrpSpPr>
          <p:cNvPr id="97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99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sp>
        <p:nvSpPr>
          <p:cNvPr id="12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27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31" name="Object 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32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35" name="Object 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36" name="그룹 1011"/>
          <p:cNvGrpSpPr/>
          <p:nvPr/>
        </p:nvGrpSpPr>
        <p:grpSpPr>
          <a:xfrm>
            <a:off x="766800" y="2841543"/>
            <a:ext cx="829038" cy="83394"/>
            <a:chOff x="775944" y="2507933"/>
            <a:chExt cx="829038" cy="83394"/>
          </a:xfrm>
        </p:grpSpPr>
        <p:pic>
          <p:nvPicPr>
            <p:cNvPr id="37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5944" y="2507933"/>
              <a:ext cx="829038" cy="83394"/>
            </a:xfrm>
            <a:prstGeom prst="rect">
              <a:avLst/>
            </a:prstGeom>
          </p:spPr>
        </p:pic>
      </p:grpSp>
      <p:sp>
        <p:nvSpPr>
          <p:cNvPr id="38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기본 사양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40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Layout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88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9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2476498" y="164298"/>
            <a:ext cx="78042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Standard </a:t>
            </a:r>
            <a:endParaRPr lang="en-US" altLang="ko-KR" sz="6000" b="1" spc="50" dirty="0" smtClean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18974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86753" y="2379338"/>
            <a:ext cx="7218467" cy="4038600"/>
            <a:chOff x="1039820" y="1847678"/>
            <a:chExt cx="8266136" cy="3741562"/>
          </a:xfrm>
        </p:grpSpPr>
        <p:sp>
          <p:nvSpPr>
            <p:cNvPr id="65" name="직사각형 64"/>
            <p:cNvSpPr/>
            <p:nvPr/>
          </p:nvSpPr>
          <p:spPr>
            <a:xfrm>
              <a:off x="5224044" y="2077262"/>
              <a:ext cx="2696255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>
              <a:off x="1468448" y="4873952"/>
              <a:ext cx="267123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7" name="직사각형 66"/>
            <p:cNvSpPr/>
            <p:nvPr/>
          </p:nvSpPr>
          <p:spPr>
            <a:xfrm>
              <a:off x="2182828" y="5016828"/>
              <a:ext cx="1126966" cy="57241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/>
                <a:t>X</a:t>
              </a:r>
              <a:r>
                <a:rPr lang="ko-KR" altLang="en-US" sz="900" b="1" dirty="0" smtClean="0"/>
                <a:t>축 </a:t>
              </a:r>
              <a:r>
                <a:rPr lang="en-US" altLang="ko-KR" sz="900" b="1" dirty="0" smtClean="0"/>
                <a:t>STROKE</a:t>
              </a:r>
            </a:p>
            <a:p>
              <a:pPr algn="ctr"/>
              <a:r>
                <a:rPr lang="en-US" altLang="ko-KR" sz="900" b="1" dirty="0" smtClean="0"/>
                <a:t>600mm</a:t>
              </a:r>
              <a:endParaRPr lang="ko-KR" altLang="en-US" sz="900" b="1" dirty="0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565708" y="2149270"/>
              <a:ext cx="2088232" cy="13680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935585" y="2149270"/>
              <a:ext cx="1422158" cy="13680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964155" y="4962223"/>
              <a:ext cx="1785951" cy="32573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/>
                <a:t>CONVEYOR SIZE</a:t>
              </a:r>
            </a:p>
            <a:p>
              <a:pPr algn="ctr"/>
              <a:r>
                <a:rPr lang="en-US" altLang="ko-KR" sz="900" b="1" dirty="0" smtClean="0"/>
                <a:t>800mm</a:t>
              </a:r>
              <a:endParaRPr lang="ko-KR" altLang="en-US" sz="900" b="1" dirty="0"/>
            </a:p>
          </p:txBody>
        </p:sp>
        <p:cxnSp>
          <p:nvCxnSpPr>
            <p:cNvPr id="71" name="직선 화살표 연결선 70"/>
            <p:cNvCxnSpPr/>
            <p:nvPr/>
          </p:nvCxnSpPr>
          <p:spPr>
            <a:xfrm>
              <a:off x="5936857" y="3855017"/>
              <a:ext cx="142088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>
              <a:off x="5964154" y="4021783"/>
              <a:ext cx="1315902" cy="34424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ea typeface="맑은 고딕" panose="020B0503020000020004" pitchFamily="50" charset="-127"/>
                </a:rPr>
                <a:t>인</a:t>
              </a:r>
              <a:r>
                <a:rPr lang="ko-KR" altLang="en-US" sz="900" b="1" dirty="0">
                  <a:ea typeface="맑은 고딕" panose="020B0503020000020004" pitchFamily="50" charset="-127"/>
                </a:rPr>
                <a:t>쇄</a:t>
              </a:r>
              <a:r>
                <a:rPr lang="ko-KR" altLang="en-US" sz="900" b="1" dirty="0" smtClean="0">
                  <a:ea typeface="맑은 고딕" panose="020B0503020000020004" pitchFamily="50" charset="-127"/>
                </a:rPr>
                <a:t> 가능 </a:t>
              </a:r>
              <a:r>
                <a:rPr lang="en-US" altLang="ko-KR" sz="900" b="1" dirty="0" smtClean="0"/>
                <a:t>SIZE</a:t>
              </a:r>
            </a:p>
            <a:p>
              <a:pPr algn="ctr"/>
              <a:r>
                <a:rPr lang="en-US" altLang="ko-KR" sz="900" b="1" dirty="0"/>
                <a:t>5</a:t>
              </a:r>
              <a:r>
                <a:rPr lang="en-US" altLang="ko-KR" sz="900" b="1" dirty="0" smtClean="0"/>
                <a:t>00mm</a:t>
              </a:r>
              <a:endParaRPr lang="ko-KR" altLang="en-US" sz="900" b="1" dirty="0"/>
            </a:p>
          </p:txBody>
        </p:sp>
        <p:cxnSp>
          <p:nvCxnSpPr>
            <p:cNvPr id="75" name="직선 화살표 연결선 74"/>
            <p:cNvCxnSpPr/>
            <p:nvPr/>
          </p:nvCxnSpPr>
          <p:spPr>
            <a:xfrm flipH="1">
              <a:off x="7940860" y="2306848"/>
              <a:ext cx="17890" cy="107087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직사각형 75"/>
            <p:cNvSpPr/>
            <p:nvPr/>
          </p:nvSpPr>
          <p:spPr>
            <a:xfrm rot="16200000">
              <a:off x="7539912" y="2553513"/>
              <a:ext cx="1676759" cy="50006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ea typeface="맑은 고딕" panose="020B0503020000020004" pitchFamily="50" charset="-127"/>
                </a:rPr>
                <a:t>인쇄 가능 </a:t>
              </a:r>
              <a:r>
                <a:rPr lang="en-US" altLang="ko-KR" sz="900" b="1" dirty="0" smtClean="0">
                  <a:ea typeface="맑은 고딕" panose="020B0503020000020004" pitchFamily="50" charset="-127"/>
                </a:rPr>
                <a:t>SIZE</a:t>
              </a:r>
            </a:p>
            <a:p>
              <a:pPr algn="ctr"/>
              <a:r>
                <a:rPr lang="en-US" altLang="ko-KR" sz="900" b="1" dirty="0" smtClean="0"/>
                <a:t>400mm</a:t>
              </a:r>
              <a:endParaRPr lang="ko-KR" altLang="en-US" sz="900" b="1" dirty="0"/>
            </a:p>
          </p:txBody>
        </p:sp>
        <p:sp>
          <p:nvSpPr>
            <p:cNvPr id="78" name="직사각형 77"/>
            <p:cNvSpPr/>
            <p:nvPr/>
          </p:nvSpPr>
          <p:spPr>
            <a:xfrm rot="16200000">
              <a:off x="8188532" y="2524502"/>
              <a:ext cx="1676759" cy="55808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ea typeface="맑은 고딕" panose="020B0503020000020004" pitchFamily="50" charset="-127"/>
                </a:rPr>
                <a:t>PCB </a:t>
              </a:r>
              <a:r>
                <a:rPr lang="ko-KR" altLang="en-US" sz="900" b="1" dirty="0" smtClean="0">
                  <a:ea typeface="맑은 고딕" panose="020B0503020000020004" pitchFamily="50" charset="-127"/>
                </a:rPr>
                <a:t>투입 가능 </a:t>
              </a:r>
              <a:r>
                <a:rPr lang="en-US" altLang="ko-KR" sz="900" b="1" dirty="0" smtClean="0">
                  <a:ea typeface="맑은 고딕" panose="020B0503020000020004" pitchFamily="50" charset="-127"/>
                </a:rPr>
                <a:t>SIZE</a:t>
              </a:r>
            </a:p>
            <a:p>
              <a:pPr algn="ctr"/>
              <a:r>
                <a:rPr lang="en-US" altLang="ko-KR" sz="900" b="1" dirty="0" smtClean="0"/>
                <a:t>400mm</a:t>
              </a:r>
              <a:endParaRPr lang="ko-KR" altLang="en-US" sz="900" b="1" dirty="0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244604" y="3445325"/>
              <a:ext cx="2696255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cxnSp>
          <p:nvCxnSpPr>
            <p:cNvPr id="80" name="직선 연결선 79"/>
            <p:cNvCxnSpPr/>
            <p:nvPr/>
          </p:nvCxnSpPr>
          <p:spPr>
            <a:xfrm flipV="1">
              <a:off x="5933010" y="3627009"/>
              <a:ext cx="0" cy="311999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 flipV="1">
              <a:off x="7351895" y="3635384"/>
              <a:ext cx="0" cy="311999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 flipH="1">
              <a:off x="3844226" y="4349426"/>
              <a:ext cx="918903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 flipH="1">
              <a:off x="3897340" y="3088002"/>
              <a:ext cx="864094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1" name="직사각형 90"/>
            <p:cNvSpPr/>
            <p:nvPr/>
          </p:nvSpPr>
          <p:spPr>
            <a:xfrm rot="16200000">
              <a:off x="4384709" y="3422815"/>
              <a:ext cx="1098072" cy="57265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/>
                <a:t>Y</a:t>
              </a:r>
              <a:r>
                <a:rPr lang="ko-KR" altLang="en-US" sz="900" b="1" dirty="0" smtClean="0"/>
                <a:t>축 </a:t>
              </a:r>
              <a:r>
                <a:rPr lang="en-US" altLang="ko-KR" sz="900" b="1" dirty="0" smtClean="0"/>
                <a:t>STROKE</a:t>
              </a:r>
            </a:p>
            <a:p>
              <a:pPr algn="ctr"/>
              <a:r>
                <a:rPr lang="en-US" altLang="ko-KR" sz="900" b="1" dirty="0" smtClean="0"/>
                <a:t>400mm</a:t>
              </a:r>
              <a:endParaRPr lang="ko-KR" altLang="en-US" sz="900" b="1" dirty="0"/>
            </a:p>
          </p:txBody>
        </p:sp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21224" y="1887571"/>
              <a:ext cx="459170" cy="379383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21224" y="3176251"/>
              <a:ext cx="459170" cy="379383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616715" y="1923320"/>
              <a:ext cx="459170" cy="379383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616716" y="3170065"/>
              <a:ext cx="459170" cy="379383"/>
            </a:xfrm>
            <a:prstGeom prst="rect">
              <a:avLst/>
            </a:prstGeom>
          </p:spPr>
        </p:pic>
        <p:sp>
          <p:nvSpPr>
            <p:cNvPr id="96" name="직사각형 95"/>
            <p:cNvSpPr/>
            <p:nvPr/>
          </p:nvSpPr>
          <p:spPr>
            <a:xfrm>
              <a:off x="5964155" y="4466719"/>
              <a:ext cx="1676347" cy="36004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ea typeface="맑은 고딕" panose="020B0503020000020004" pitchFamily="50" charset="-127"/>
                </a:rPr>
                <a:t>2</a:t>
              </a:r>
              <a:r>
                <a:rPr lang="ko-KR" altLang="en-US" sz="900" b="1" dirty="0" smtClean="0">
                  <a:ea typeface="맑은 고딕" panose="020B0503020000020004" pitchFamily="50" charset="-127"/>
                </a:rPr>
                <a:t>단 </a:t>
              </a:r>
              <a:r>
                <a:rPr lang="en-US" altLang="ko-KR" sz="900" b="1" dirty="0" smtClean="0">
                  <a:ea typeface="맑은 고딕" panose="020B0503020000020004" pitchFamily="50" charset="-127"/>
                </a:rPr>
                <a:t>STOPPER </a:t>
              </a:r>
              <a:r>
                <a:rPr lang="ko-KR" altLang="en-US" sz="900" b="1" dirty="0" smtClean="0">
                  <a:ea typeface="맑은 고딕" panose="020B0503020000020004" pitchFamily="50" charset="-127"/>
                </a:rPr>
                <a:t>적용</a:t>
              </a:r>
              <a:endParaRPr lang="en-US" altLang="ko-KR" sz="900" b="1" dirty="0" smtClean="0"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900" b="1" dirty="0" smtClean="0"/>
                <a:t>900mm </a:t>
              </a:r>
              <a:r>
                <a:rPr lang="en-US" altLang="ko-KR" sz="900" b="1" dirty="0">
                  <a:solidFill>
                    <a:srgbClr val="FF0000"/>
                  </a:solidFill>
                  <a:ea typeface="맑은 고딕" panose="020B0503020000020004" pitchFamily="50" charset="-127"/>
                </a:rPr>
                <a:t>(Option)</a:t>
              </a:r>
              <a:endParaRPr lang="ko-KR" altLang="en-US" sz="900" b="1" dirty="0"/>
            </a:p>
          </p:txBody>
        </p:sp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39820" y="2016432"/>
              <a:ext cx="3463509" cy="2722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0" name="직선 화살표 연결선 99"/>
            <p:cNvCxnSpPr/>
            <p:nvPr/>
          </p:nvCxnSpPr>
          <p:spPr>
            <a:xfrm rot="16200000" flipH="1">
              <a:off x="3906307" y="3704876"/>
              <a:ext cx="1222925" cy="85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3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pic>
        <p:nvPicPr>
          <p:cNvPr id="131" name="그림 1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32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35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sp>
        <p:nvSpPr>
          <p:cNvPr id="38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기본 사양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6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51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54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73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pic>
        <p:nvPicPr>
          <p:cNvPr id="74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800" y="3469431"/>
            <a:ext cx="829038" cy="83394"/>
          </a:xfrm>
          <a:prstGeom prst="rect">
            <a:avLst/>
          </a:prstGeom>
        </p:spPr>
      </p:pic>
      <p:sp>
        <p:nvSpPr>
          <p:cNvPr id="7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7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b="1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컨셉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79" name="Object 25"/>
          <p:cNvSpPr txBox="1"/>
          <p:nvPr/>
        </p:nvSpPr>
        <p:spPr>
          <a:xfrm>
            <a:off x="2224087" y="1170233"/>
            <a:ext cx="158591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-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 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장비 전체 구성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pic>
        <p:nvPicPr>
          <p:cNvPr id="2050" name="Picture 2" descr="F:\이미지자료\설비관련\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98" y="2754093"/>
            <a:ext cx="1219199" cy="6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129"/>
          <p:cNvSpPr txBox="1">
            <a:spLocks noChangeArrowheads="1"/>
          </p:cNvSpPr>
          <p:nvPr/>
        </p:nvSpPr>
        <p:spPr bwMode="auto">
          <a:xfrm>
            <a:off x="3328005" y="2657638"/>
            <a:ext cx="1301519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In-Line Conveyor</a:t>
            </a:r>
            <a:endParaRPr lang="en-US" altLang="ko-KR" sz="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6" name="Text Box 128"/>
          <p:cNvSpPr txBox="1">
            <a:spLocks noChangeArrowheads="1"/>
          </p:cNvSpPr>
          <p:nvPr/>
        </p:nvSpPr>
        <p:spPr bwMode="auto">
          <a:xfrm>
            <a:off x="8438291" y="3479766"/>
            <a:ext cx="100554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HEAD UNIT</a:t>
            </a:r>
            <a:endParaRPr lang="en-US" altLang="ko-KR" sz="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7" name="Text Box 132"/>
          <p:cNvSpPr txBox="1">
            <a:spLocks noChangeArrowheads="1"/>
          </p:cNvSpPr>
          <p:nvPr/>
        </p:nvSpPr>
        <p:spPr bwMode="auto">
          <a:xfrm>
            <a:off x="5770831" y="1798323"/>
            <a:ext cx="163271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X-Y ROBOT</a:t>
            </a:r>
            <a:endParaRPr lang="en-US" altLang="ko-KR" sz="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8" name="Text Box 129"/>
          <p:cNvSpPr txBox="1">
            <a:spLocks noChangeArrowheads="1"/>
          </p:cNvSpPr>
          <p:nvPr/>
        </p:nvSpPr>
        <p:spPr bwMode="auto">
          <a:xfrm>
            <a:off x="3018815" y="4973872"/>
            <a:ext cx="141056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일체</a:t>
            </a:r>
            <a:r>
              <a:rPr lang="ko-KR" altLang="en-US" sz="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형</a:t>
            </a:r>
            <a:r>
              <a:rPr lang="ko-KR" altLang="en-US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endParaRPr lang="en-US" altLang="ko-KR" sz="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9" name="Text Box 129"/>
          <p:cNvSpPr txBox="1">
            <a:spLocks noChangeArrowheads="1"/>
          </p:cNvSpPr>
          <p:nvPr/>
        </p:nvSpPr>
        <p:spPr bwMode="auto">
          <a:xfrm>
            <a:off x="8750541" y="6040637"/>
            <a:ext cx="103755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INKJET </a:t>
            </a:r>
            <a:r>
              <a:rPr lang="en-US" altLang="ko-KR" sz="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Printer</a:t>
            </a:r>
            <a:endParaRPr lang="en-US" altLang="ko-KR" sz="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8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9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3" name="Object 26"/>
          <p:cNvSpPr txBox="1"/>
          <p:nvPr/>
        </p:nvSpPr>
        <p:spPr>
          <a:xfrm>
            <a:off x="2476498" y="164298"/>
            <a:ext cx="78042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Standard </a:t>
            </a:r>
            <a:endParaRPr lang="en-US" altLang="ko-KR" sz="6000" b="1" spc="50" dirty="0" smtClean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18974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1" name="Picture 2" descr="D:\유튜브\ㅈㅏ료\IMG_0116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86" y="2207641"/>
            <a:ext cx="2445501" cy="38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422" y="4558953"/>
            <a:ext cx="538911" cy="57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3546" y="4810300"/>
            <a:ext cx="1532503" cy="169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5"/>
          <a:stretch/>
        </p:blipFill>
        <p:spPr>
          <a:xfrm>
            <a:off x="4932631" y="1667906"/>
            <a:ext cx="1136111" cy="782925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4"/>
          <a:stretch/>
        </p:blipFill>
        <p:spPr>
          <a:xfrm>
            <a:off x="7621691" y="2400635"/>
            <a:ext cx="1136111" cy="13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pic>
        <p:nvPicPr>
          <p:cNvPr id="131" name="그림 1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32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35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sp>
        <p:nvSpPr>
          <p:cNvPr id="38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기본 사양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6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51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54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73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pic>
        <p:nvPicPr>
          <p:cNvPr id="74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800" y="3469431"/>
            <a:ext cx="829038" cy="83394"/>
          </a:xfrm>
          <a:prstGeom prst="rect">
            <a:avLst/>
          </a:prstGeom>
        </p:spPr>
      </p:pic>
      <p:sp>
        <p:nvSpPr>
          <p:cNvPr id="7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7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b="1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컨셉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79" name="Object 25"/>
          <p:cNvSpPr txBox="1"/>
          <p:nvPr/>
        </p:nvSpPr>
        <p:spPr>
          <a:xfrm>
            <a:off x="2224087" y="1170233"/>
            <a:ext cx="158591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-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 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장비 전체 구성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68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9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3" name="Object 26"/>
          <p:cNvSpPr txBox="1"/>
          <p:nvPr/>
        </p:nvSpPr>
        <p:spPr>
          <a:xfrm>
            <a:off x="2476498" y="164298"/>
            <a:ext cx="78042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Standard </a:t>
            </a:r>
            <a:endParaRPr lang="en-US" altLang="ko-KR" sz="6000" b="1" spc="50" dirty="0" smtClean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18974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784989" y="2132171"/>
            <a:ext cx="6968558" cy="4712746"/>
            <a:chOff x="3037938" y="2207490"/>
            <a:chExt cx="6626083" cy="4457881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938" y="2207490"/>
              <a:ext cx="4407083" cy="3374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763" y="2207490"/>
              <a:ext cx="1834352" cy="10557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9" name="직사각형 38"/>
            <p:cNvSpPr/>
            <p:nvPr/>
          </p:nvSpPr>
          <p:spPr>
            <a:xfrm>
              <a:off x="7809115" y="2515909"/>
              <a:ext cx="1364274" cy="5160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EDGE FIXER UNIT</a:t>
              </a:r>
              <a:endParaRPr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맑은 고딕" panose="020B0503020000020004" pitchFamily="50" charset="-127"/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082" y="4924084"/>
              <a:ext cx="1834352" cy="17412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직사각형 43"/>
            <p:cNvSpPr/>
            <p:nvPr/>
          </p:nvSpPr>
          <p:spPr>
            <a:xfrm>
              <a:off x="8299747" y="6246090"/>
              <a:ext cx="136427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PCB STOPPER</a:t>
              </a:r>
              <a:endParaRPr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3366682" y="3096454"/>
              <a:ext cx="2941193" cy="1160900"/>
            </a:xfrm>
            <a:prstGeom prst="ellipse">
              <a:avLst/>
            </a:prstGeom>
            <a:noFill/>
            <a:ln w="76200"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750676" y="3482744"/>
              <a:ext cx="2209059" cy="388320"/>
            </a:xfrm>
            <a:prstGeom prst="rect">
              <a:avLst/>
            </a:prstGeom>
            <a:noFill/>
            <a:ln>
              <a:solidFill>
                <a:srgbClr val="FF0000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5576482" y="4149474"/>
              <a:ext cx="1188376" cy="1160900"/>
            </a:xfrm>
            <a:prstGeom prst="ellipse">
              <a:avLst/>
            </a:prstGeom>
            <a:noFill/>
            <a:ln w="76200"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960476" y="4535764"/>
              <a:ext cx="410135" cy="388320"/>
            </a:xfrm>
            <a:prstGeom prst="rect">
              <a:avLst/>
            </a:prstGeom>
            <a:noFill/>
            <a:ln>
              <a:solidFill>
                <a:srgbClr val="FF0000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9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pic>
        <p:nvPicPr>
          <p:cNvPr id="131" name="그림 1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32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35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sp>
        <p:nvSpPr>
          <p:cNvPr id="38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기본 사양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6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51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54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73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pic>
        <p:nvPicPr>
          <p:cNvPr id="74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800" y="3469431"/>
            <a:ext cx="829038" cy="83394"/>
          </a:xfrm>
          <a:prstGeom prst="rect">
            <a:avLst/>
          </a:prstGeom>
        </p:spPr>
      </p:pic>
      <p:sp>
        <p:nvSpPr>
          <p:cNvPr id="7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7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b="1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컨셉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79" name="Object 25"/>
          <p:cNvSpPr txBox="1"/>
          <p:nvPr/>
        </p:nvSpPr>
        <p:spPr>
          <a:xfrm>
            <a:off x="2224087" y="1170233"/>
            <a:ext cx="158591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-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 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모듈 별 구성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39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53778"/>
              </p:ext>
            </p:extLst>
          </p:nvPr>
        </p:nvGraphicFramePr>
        <p:xfrm>
          <a:off x="2071685" y="1606782"/>
          <a:ext cx="8209068" cy="567945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70618"/>
                <a:gridCol w="1594680"/>
                <a:gridCol w="4943770"/>
              </a:tblGrid>
              <a:tr h="3639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구분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주요 기능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  <a:tr h="5914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X-Y 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Axis</a:t>
                      </a:r>
                      <a:r>
                        <a:rPr lang="en-US" altLang="ko-KR" sz="1000" baseline="0" dirty="0" smtClean="0"/>
                        <a:t> Robot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정밀 위치 제어가 가능한 </a:t>
                      </a:r>
                      <a:r>
                        <a:rPr lang="en-US" altLang="ko-KR" sz="900" dirty="0" smtClean="0"/>
                        <a:t>2-Axis </a:t>
                      </a:r>
                      <a:r>
                        <a:rPr lang="ko-KR" altLang="en-US" sz="900" dirty="0" smtClean="0"/>
                        <a:t>로봇 시스템 적용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6585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Frame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충격과 진동에 강한 일체형 용접 프레임 적용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612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/>
                        <a:t>Ink Jet Printer Head</a:t>
                      </a:r>
                      <a:endParaRPr lang="ko-KR" altLang="en-US" sz="10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R</a:t>
                      </a:r>
                      <a:r>
                        <a:rPr lang="ko-KR" altLang="en-US" sz="900" dirty="0" smtClean="0"/>
                        <a:t>축 미세</a:t>
                      </a:r>
                      <a:r>
                        <a:rPr lang="ko-KR" altLang="en-US" sz="900" baseline="0" dirty="0" smtClean="0"/>
                        <a:t> 설정이 </a:t>
                      </a:r>
                      <a:r>
                        <a:rPr lang="ko-KR" altLang="en-US" sz="900" dirty="0" smtClean="0"/>
                        <a:t>가능 하며 </a:t>
                      </a:r>
                      <a:r>
                        <a:rPr lang="en-US" altLang="ko-KR" sz="900" dirty="0" smtClean="0"/>
                        <a:t>UP/DOWN </a:t>
                      </a:r>
                      <a:r>
                        <a:rPr lang="ko-KR" altLang="en-US" sz="900" dirty="0" smtClean="0"/>
                        <a:t>미세 </a:t>
                      </a:r>
                      <a:r>
                        <a:rPr lang="ko-KR" altLang="en-US" sz="900" dirty="0" smtClean="0"/>
                        <a:t>조정을 </a:t>
                      </a:r>
                      <a:r>
                        <a:rPr lang="ko-KR" altLang="en-US" sz="900" dirty="0" smtClean="0"/>
                        <a:t>통해 최상의 인쇄 품질을 보장 합니다 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aseline="0" dirty="0" smtClean="0"/>
                        <a:t>Conveyor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자동 폭 조정이 가능하며 </a:t>
                      </a:r>
                      <a:r>
                        <a:rPr lang="en-US" altLang="ko-KR" sz="900" dirty="0" smtClean="0"/>
                        <a:t>Loading Time</a:t>
                      </a:r>
                      <a:r>
                        <a:rPr lang="ko-KR" altLang="en-US" sz="900" dirty="0" smtClean="0"/>
                        <a:t>을 줄이기 </a:t>
                      </a:r>
                      <a:r>
                        <a:rPr lang="ko-KR" altLang="en-US" sz="900" dirty="0" smtClean="0"/>
                        <a:t>위한 </a:t>
                      </a:r>
                      <a:r>
                        <a:rPr lang="en-US" altLang="ko-KR" sz="900" dirty="0" smtClean="0"/>
                        <a:t>PCB</a:t>
                      </a:r>
                      <a:r>
                        <a:rPr lang="en-US" altLang="ko-KR" sz="900" baseline="0" dirty="0" smtClean="0"/>
                        <a:t> Stopper</a:t>
                      </a:r>
                      <a:r>
                        <a:rPr lang="ko-KR" altLang="en-US" sz="900" baseline="0" dirty="0" smtClean="0"/>
                        <a:t>와 부착 정밀도 향상을 위한 </a:t>
                      </a:r>
                      <a:r>
                        <a:rPr lang="en-US" altLang="ko-KR" sz="900" baseline="0" dirty="0" smtClean="0"/>
                        <a:t>Side </a:t>
                      </a:r>
                      <a:r>
                        <a:rPr lang="en-US" altLang="ko-KR" sz="900" baseline="0" dirty="0" smtClean="0"/>
                        <a:t>Edge Fixer </a:t>
                      </a:r>
                      <a:r>
                        <a:rPr lang="ko-KR" altLang="en-US" sz="900" baseline="0" dirty="0" smtClean="0"/>
                        <a:t>기본 장착 </a:t>
                      </a:r>
                      <a:r>
                        <a:rPr lang="en-US" altLang="ko-KR" sz="900" baseline="0" dirty="0" smtClean="0"/>
                        <a:t>PCB IN/OUT </a:t>
                      </a:r>
                      <a:r>
                        <a:rPr lang="ko-KR" altLang="en-US" sz="900" baseline="0" dirty="0" smtClean="0"/>
                        <a:t>속도 가변형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608556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Ink</a:t>
                      </a:r>
                      <a:r>
                        <a:rPr lang="en-US" altLang="ko-KR" sz="900" baseline="0" dirty="0" smtClean="0"/>
                        <a:t> Jet Printer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도미노</a:t>
                      </a:r>
                      <a:r>
                        <a:rPr lang="en-US" altLang="ko-KR" sz="900" baseline="0" dirty="0" smtClean="0"/>
                        <a:t>(DOMINO) </a:t>
                      </a:r>
                      <a:r>
                        <a:rPr lang="en-US" altLang="ko-KR" sz="900" baseline="0" dirty="0" smtClean="0"/>
                        <a:t>A350i </a:t>
                      </a:r>
                      <a:r>
                        <a:rPr lang="ko-KR" altLang="en-US" sz="900" baseline="0" dirty="0" smtClean="0"/>
                        <a:t>최고의 </a:t>
                      </a:r>
                      <a:r>
                        <a:rPr lang="ko-KR" altLang="en-US" sz="900" baseline="0" dirty="0" smtClean="0"/>
                        <a:t>수명과 내구성</a:t>
                      </a:r>
                      <a:r>
                        <a:rPr lang="en-US" altLang="ko-KR" sz="900" baseline="0" dirty="0" smtClean="0"/>
                        <a:t>, </a:t>
                      </a:r>
                      <a:r>
                        <a:rPr lang="ko-KR" altLang="en-US" sz="900" baseline="0" dirty="0" smtClean="0"/>
                        <a:t>경제적인 유지비를 보장함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Sliding Table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장비 內</a:t>
                      </a:r>
                      <a:r>
                        <a:rPr lang="en-US" altLang="ko-KR" sz="900" baseline="0" dirty="0" smtClean="0"/>
                        <a:t> </a:t>
                      </a:r>
                      <a:r>
                        <a:rPr lang="ko-KR" altLang="en-US" sz="900" baseline="0" dirty="0" smtClean="0"/>
                        <a:t>프린터 부분의 조작 및 리필을 할 때 </a:t>
                      </a:r>
                      <a:r>
                        <a:rPr lang="en-US" altLang="ko-KR" sz="900" baseline="0" dirty="0" smtClean="0"/>
                        <a:t>SLIDE RAIL</a:t>
                      </a:r>
                      <a:r>
                        <a:rPr lang="ko-KR" altLang="en-US" sz="900" baseline="0" dirty="0" smtClean="0"/>
                        <a:t>에 의해 전진</a:t>
                      </a:r>
                      <a:r>
                        <a:rPr lang="en-US" altLang="ko-KR" sz="900" baseline="0" dirty="0" smtClean="0"/>
                        <a:t>/</a:t>
                      </a:r>
                      <a:r>
                        <a:rPr lang="ko-KR" altLang="en-US" sz="900" baseline="0" dirty="0" smtClean="0"/>
                        <a:t>후진하여</a:t>
                      </a:r>
                      <a:r>
                        <a:rPr lang="en-US" altLang="ko-KR" sz="900" baseline="0" dirty="0" smtClean="0"/>
                        <a:t>, </a:t>
                      </a:r>
                      <a:endParaRPr lang="en-US" altLang="ko-KR" sz="9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쉽게 </a:t>
                      </a:r>
                      <a:r>
                        <a:rPr lang="ko-KR" altLang="en-US" sz="900" baseline="0" dirty="0" smtClean="0"/>
                        <a:t>작업 가능한 구조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Industrial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Embedded</a:t>
                      </a:r>
                      <a:r>
                        <a:rPr lang="en-US" altLang="ko-KR" sz="900" baseline="0" dirty="0" smtClean="0"/>
                        <a:t> PC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프로그램을 저장하고 다중의 </a:t>
                      </a:r>
                      <a:r>
                        <a:rPr lang="ko-KR" altLang="en-US" sz="900" dirty="0" err="1" smtClean="0"/>
                        <a:t>장착점을</a:t>
                      </a:r>
                      <a:r>
                        <a:rPr lang="ko-KR" altLang="en-US" sz="900" dirty="0" smtClean="0"/>
                        <a:t> 쉽게 </a:t>
                      </a:r>
                      <a:r>
                        <a:rPr lang="ko-KR" altLang="en-US" sz="900" dirty="0" err="1" smtClean="0"/>
                        <a:t>티칭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smtClean="0"/>
                        <a:t>하도록 </a:t>
                      </a:r>
                      <a:r>
                        <a:rPr lang="en-US" altLang="ko-KR" sz="900" dirty="0" smtClean="0"/>
                        <a:t>Array</a:t>
                      </a:r>
                      <a:r>
                        <a:rPr lang="en-US" altLang="ko-KR" sz="900" baseline="0" dirty="0" smtClean="0"/>
                        <a:t> Offset</a:t>
                      </a:r>
                      <a:r>
                        <a:rPr lang="ko-KR" altLang="en-US" sz="900" baseline="0" dirty="0" smtClean="0"/>
                        <a:t>기능이 있으며 </a:t>
                      </a:r>
                      <a:endParaRPr lang="en-US" altLang="ko-KR" sz="9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화면에 </a:t>
                      </a:r>
                      <a:r>
                        <a:rPr lang="ko-KR" altLang="en-US" sz="900" baseline="0" dirty="0" smtClean="0"/>
                        <a:t>카메라 </a:t>
                      </a:r>
                      <a:r>
                        <a:rPr lang="ko-KR" altLang="en-US" sz="900" baseline="0" dirty="0" smtClean="0"/>
                        <a:t>영상을 </a:t>
                      </a:r>
                      <a:r>
                        <a:rPr lang="ko-KR" altLang="en-US" sz="900" baseline="0" dirty="0" smtClean="0"/>
                        <a:t>띄워 주어 </a:t>
                      </a:r>
                      <a:r>
                        <a:rPr lang="ko-KR" altLang="en-US" sz="900" baseline="0" dirty="0" err="1" smtClean="0"/>
                        <a:t>장착점을</a:t>
                      </a:r>
                      <a:r>
                        <a:rPr lang="ko-KR" altLang="en-US" sz="900" baseline="0" dirty="0" smtClean="0"/>
                        <a:t> 쉽게 확인 </a:t>
                      </a:r>
                      <a:r>
                        <a:rPr lang="ko-KR" altLang="en-US" sz="900" baseline="0" dirty="0" err="1" smtClean="0"/>
                        <a:t>하도록도와</a:t>
                      </a:r>
                      <a:r>
                        <a:rPr lang="ko-KR" altLang="en-US" sz="900" baseline="0" dirty="0" smtClean="0"/>
                        <a:t> </a:t>
                      </a:r>
                      <a:r>
                        <a:rPr lang="ko-KR" altLang="en-US" sz="900" dirty="0" smtClean="0"/>
                        <a:t>주는 일체형 </a:t>
                      </a:r>
                      <a:r>
                        <a:rPr lang="en-US" altLang="ko-KR" sz="900" dirty="0" smtClean="0"/>
                        <a:t>PC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err="1" smtClean="0"/>
                        <a:t>CameraTeaching+Scan</a:t>
                      </a:r>
                      <a:r>
                        <a:rPr lang="en-US" altLang="ko-KR" sz="900" dirty="0" smtClean="0"/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 ( Option</a:t>
                      </a:r>
                      <a:r>
                        <a:rPr lang="en-US" altLang="ko-KR" sz="900" baseline="0" dirty="0" smtClean="0"/>
                        <a:t> )</a:t>
                      </a:r>
                      <a:r>
                        <a:rPr lang="en-US" altLang="ko-KR" sz="900" dirty="0" smtClean="0"/>
                        <a:t> </a:t>
                      </a:r>
                      <a:endParaRPr lang="ko-KR" altLang="en-US" sz="9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장착 좌표를 편리하게 기본 </a:t>
                      </a:r>
                      <a:r>
                        <a:rPr lang="en-US" altLang="ko-KR" sz="900" dirty="0" smtClean="0"/>
                        <a:t>Teaching</a:t>
                      </a:r>
                      <a:r>
                        <a:rPr lang="ko-KR" altLang="en-US" sz="900" dirty="0" err="1" smtClean="0"/>
                        <a:t>할수</a:t>
                      </a:r>
                      <a:r>
                        <a:rPr lang="ko-KR" altLang="en-US" sz="900" dirty="0" smtClean="0"/>
                        <a:t> 있으며 </a:t>
                      </a:r>
                      <a:r>
                        <a:rPr lang="ko-KR" altLang="en-US" sz="900" dirty="0" smtClean="0"/>
                        <a:t>보조 </a:t>
                      </a:r>
                      <a:r>
                        <a:rPr lang="en-US" altLang="ko-KR" sz="900" dirty="0" smtClean="0"/>
                        <a:t>Cam</a:t>
                      </a:r>
                      <a:r>
                        <a:rPr lang="ko-KR" altLang="en-US" sz="900" dirty="0" smtClean="0"/>
                        <a:t>은 </a:t>
                      </a:r>
                      <a:r>
                        <a:rPr lang="en-US" altLang="ko-KR" sz="900" dirty="0" smtClean="0"/>
                        <a:t>1D/2D</a:t>
                      </a:r>
                      <a:r>
                        <a:rPr lang="en-US" altLang="ko-KR" sz="900" baseline="0" dirty="0" smtClean="0"/>
                        <a:t> Label </a:t>
                      </a:r>
                      <a:r>
                        <a:rPr lang="ko-KR" altLang="en-US" sz="900" baseline="0" dirty="0" smtClean="0"/>
                        <a:t>정보를 </a:t>
                      </a:r>
                      <a:endParaRPr lang="en-US" altLang="ko-KR" sz="9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인식 </a:t>
                      </a:r>
                      <a:r>
                        <a:rPr lang="ko-KR" altLang="en-US" sz="900" baseline="0" dirty="0" smtClean="0"/>
                        <a:t>전송 하며</a:t>
                      </a:r>
                      <a:r>
                        <a:rPr lang="en-US" altLang="ko-KR" sz="900" baseline="0" dirty="0" smtClean="0"/>
                        <a:t>,</a:t>
                      </a:r>
                      <a:r>
                        <a:rPr lang="ko-KR" altLang="en-US" sz="900" baseline="0" dirty="0" smtClean="0"/>
                        <a:t> 추가로 </a:t>
                      </a:r>
                      <a:r>
                        <a:rPr lang="en-US" altLang="ko-KR" sz="900" baseline="0" dirty="0" smtClean="0"/>
                        <a:t>Vision</a:t>
                      </a:r>
                      <a:r>
                        <a:rPr lang="ko-KR" altLang="en-US" sz="900" baseline="0" dirty="0" smtClean="0"/>
                        <a:t>을 이용한 </a:t>
                      </a:r>
                      <a:r>
                        <a:rPr lang="en-US" altLang="ko-KR" sz="900" baseline="0" dirty="0" smtClean="0"/>
                        <a:t>Bad Mark</a:t>
                      </a:r>
                      <a:r>
                        <a:rPr lang="ko-KR" altLang="en-US" sz="900" baseline="0" dirty="0" smtClean="0"/>
                        <a:t>인식 기능을 추가 할 수 있습니다</a:t>
                      </a:r>
                      <a:r>
                        <a:rPr lang="en-US" altLang="ko-KR" sz="900" baseline="0" dirty="0" smtClean="0"/>
                        <a:t>.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" name="Object 26"/>
          <p:cNvSpPr txBox="1"/>
          <p:nvPr/>
        </p:nvSpPr>
        <p:spPr>
          <a:xfrm>
            <a:off x="2476498" y="164298"/>
            <a:ext cx="78042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Standard </a:t>
            </a:r>
            <a:endParaRPr lang="en-US" altLang="ko-KR" sz="6000" b="1" spc="50" dirty="0" smtClean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18974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4" name="Picture 2" descr="F:\이미지자료\설비관련\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18" y="4010024"/>
            <a:ext cx="875338" cy="4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유튜브\ㅈㅏ료\IMG_011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67" y="2541798"/>
            <a:ext cx="449632" cy="6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5"/>
          <a:stretch/>
        </p:blipFill>
        <p:spPr>
          <a:xfrm>
            <a:off x="4052887" y="2083430"/>
            <a:ext cx="815684" cy="56211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4"/>
          <a:stretch/>
        </p:blipFill>
        <p:spPr>
          <a:xfrm>
            <a:off x="4205287" y="3225770"/>
            <a:ext cx="645684" cy="557887"/>
          </a:xfrm>
          <a:prstGeom prst="rect">
            <a:avLst/>
          </a:prstGeom>
        </p:spPr>
      </p:pic>
      <p:pic>
        <p:nvPicPr>
          <p:cNvPr id="50" name="Picture 3" descr="F:\이미지자료\설비관련\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77" y="5305425"/>
            <a:ext cx="643420" cy="4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2732" y="4626500"/>
            <a:ext cx="401767" cy="44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2" descr="F:\이미지자료\설비관련\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17" y="6667500"/>
            <a:ext cx="320195" cy="5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2334" y="6033425"/>
            <a:ext cx="359953" cy="3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0" y="-7257"/>
            <a:ext cx="3238291" cy="7570107"/>
          </a:xfrm>
          <a:prstGeom prst="rect">
            <a:avLst/>
          </a:prstGeom>
        </p:spPr>
      </p:pic>
      <p:sp>
        <p:nvSpPr>
          <p:cNvPr id="21" name="Object 18"/>
          <p:cNvSpPr txBox="1"/>
          <p:nvPr/>
        </p:nvSpPr>
        <p:spPr>
          <a:xfrm rot="-16200000">
            <a:off x="8716356" y="5244496"/>
            <a:ext cx="281940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600" kern="0" spc="-200" dirty="0" smtClean="0">
                <a:solidFill>
                  <a:schemeClr val="bg1">
                    <a:lumMod val="8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Play" pitchFamily="34" charset="0"/>
              </a:rPr>
              <a:t>2023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8920163" y="1380369"/>
            <a:ext cx="1762124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Noto Sans CJK KR DemiLight" pitchFamily="34" charset="0"/>
                <a:cs typeface="Noto Sans CJK KR DemiLight" pitchFamily="34" charset="0"/>
              </a:rPr>
              <a:t>Start and Smart</a:t>
            </a:r>
            <a:endParaRPr lang="en-US" sz="1400" dirty="0"/>
          </a:p>
        </p:txBody>
      </p:sp>
      <p:pic>
        <p:nvPicPr>
          <p:cNvPr id="23" name="Object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887" y="-7257"/>
            <a:ext cx="6086477" cy="7583443"/>
          </a:xfrm>
          <a:prstGeom prst="rect">
            <a:avLst/>
          </a:prstGeom>
        </p:spPr>
      </p:pic>
      <p:sp>
        <p:nvSpPr>
          <p:cNvPr id="24" name="Object 21"/>
          <p:cNvSpPr txBox="1"/>
          <p:nvPr/>
        </p:nvSpPr>
        <p:spPr>
          <a:xfrm>
            <a:off x="8929687" y="3749159"/>
            <a:ext cx="16002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STS  Co., Ltd.</a:t>
            </a:r>
            <a:endParaRPr lang="en-US" dirty="0"/>
          </a:p>
        </p:txBody>
      </p:sp>
      <p:sp>
        <p:nvSpPr>
          <p:cNvPr id="25" name="Object 14"/>
          <p:cNvSpPr txBox="1"/>
          <p:nvPr/>
        </p:nvSpPr>
        <p:spPr>
          <a:xfrm rot="-5400000">
            <a:off x="2333450" y="5043662"/>
            <a:ext cx="280147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youtube.com/@</a:t>
            </a:r>
            <a:r>
              <a:rPr lang="en-US" sz="1200" dirty="0" err="1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smt-sts</a:t>
            </a:r>
            <a:endParaRPr lang="en-US" dirty="0"/>
          </a:p>
        </p:txBody>
      </p:sp>
      <p:sp>
        <p:nvSpPr>
          <p:cNvPr id="26" name="Object 16"/>
          <p:cNvSpPr txBox="1"/>
          <p:nvPr/>
        </p:nvSpPr>
        <p:spPr>
          <a:xfrm>
            <a:off x="6796088" y="334804"/>
            <a:ext cx="205740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Noto Sans CJK KR Bold" pitchFamily="34" charset="0"/>
                <a:cs typeface="Noto Sans CJK KR Bold" pitchFamily="34" charset="0"/>
              </a:rPr>
              <a:t>SMT TOTAL SOLUTION</a:t>
            </a:r>
            <a:endParaRPr lang="en-US" sz="1200" dirty="0"/>
          </a:p>
        </p:txBody>
      </p:sp>
      <p:sp>
        <p:nvSpPr>
          <p:cNvPr id="27" name="Object 12"/>
          <p:cNvSpPr txBox="1"/>
          <p:nvPr/>
        </p:nvSpPr>
        <p:spPr>
          <a:xfrm>
            <a:off x="4052887" y="1279475"/>
            <a:ext cx="450852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kern="0" spc="-100" dirty="0" smtClean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arabun ExtraBold" pitchFamily="34" charset="0"/>
              </a:rPr>
              <a:t>2</a:t>
            </a:r>
            <a:r>
              <a:rPr lang="en-US" sz="3600" kern="0" spc="-100" dirty="0" smtClean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arabun ExtraBold" pitchFamily="34" charset="0"/>
              </a:rPr>
              <a:t>Head &amp; 2Conveyor</a:t>
            </a:r>
            <a:endParaRPr lang="en-US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5623993" y="2624318"/>
            <a:ext cx="281675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PAGE_001</a:t>
            </a:r>
          </a:p>
          <a:p>
            <a:r>
              <a:rPr lang="ko-KR" alt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장비 개요</a:t>
            </a:r>
            <a:endParaRPr lang="en-US" sz="1000" dirty="0" smtClean="0">
              <a:solidFill>
                <a:srgbClr val="FFFFFF"/>
              </a:solidFill>
              <a:latin typeface="Noto Sans CJK KR Light" pitchFamily="34" charset="0"/>
              <a:cs typeface="Noto Sans CJK KR Light" pitchFamily="34" charset="0"/>
            </a:endParaRPr>
          </a:p>
          <a:p>
            <a:endParaRPr lang="en-US" sz="1200" dirty="0"/>
          </a:p>
        </p:txBody>
      </p:sp>
      <p:sp>
        <p:nvSpPr>
          <p:cNvPr id="29" name="Object 22"/>
          <p:cNvSpPr txBox="1"/>
          <p:nvPr/>
        </p:nvSpPr>
        <p:spPr>
          <a:xfrm>
            <a:off x="5623993" y="3214724"/>
            <a:ext cx="281675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PAGE_002</a:t>
            </a:r>
          </a:p>
          <a:p>
            <a:r>
              <a:rPr 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Lay out</a:t>
            </a:r>
          </a:p>
          <a:p>
            <a:endParaRPr lang="en-US" sz="1200" dirty="0"/>
          </a:p>
        </p:txBody>
      </p:sp>
      <p:sp>
        <p:nvSpPr>
          <p:cNvPr id="30" name="Object 23"/>
          <p:cNvSpPr txBox="1"/>
          <p:nvPr/>
        </p:nvSpPr>
        <p:spPr>
          <a:xfrm>
            <a:off x="5623993" y="3805130"/>
            <a:ext cx="2816755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PAGE_003</a:t>
            </a:r>
          </a:p>
          <a:p>
            <a:r>
              <a:rPr lang="ko-KR" alt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핵심 </a:t>
            </a:r>
            <a:r>
              <a:rPr lang="ko-KR" altLang="en-US" sz="1000" dirty="0" err="1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컨셉</a:t>
            </a:r>
            <a:endParaRPr lang="en-US" altLang="ko-KR" sz="1000" dirty="0" smtClean="0">
              <a:solidFill>
                <a:srgbClr val="FFFFFF"/>
              </a:solidFill>
              <a:latin typeface="Noto Sans CJK KR Light" pitchFamily="34" charset="0"/>
              <a:cs typeface="Noto Sans CJK KR Light" pitchFamily="34" charset="0"/>
            </a:endParaRPr>
          </a:p>
        </p:txBody>
      </p:sp>
      <p:sp>
        <p:nvSpPr>
          <p:cNvPr id="31" name="Object 14"/>
          <p:cNvSpPr txBox="1"/>
          <p:nvPr/>
        </p:nvSpPr>
        <p:spPr>
          <a:xfrm rot="-5400000">
            <a:off x="3038547" y="1138165"/>
            <a:ext cx="139127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smt-sts.com</a:t>
            </a:r>
            <a:endParaRPr lang="en-US" dirty="0"/>
          </a:p>
        </p:txBody>
      </p:sp>
      <p:sp>
        <p:nvSpPr>
          <p:cNvPr id="32" name="Object 19"/>
          <p:cNvSpPr txBox="1"/>
          <p:nvPr/>
        </p:nvSpPr>
        <p:spPr>
          <a:xfrm>
            <a:off x="8905875" y="851979"/>
            <a:ext cx="1776412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Introducing our </a:t>
            </a:r>
            <a:r>
              <a:rPr lang="en-US" sz="1100" dirty="0" smtClean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product</a:t>
            </a:r>
            <a:endParaRPr lang="en-US" sz="1400" dirty="0"/>
          </a:p>
        </p:txBody>
      </p:sp>
      <p:sp>
        <p:nvSpPr>
          <p:cNvPr id="20" name="직사각형 19"/>
          <p:cNvSpPr/>
          <p:nvPr/>
        </p:nvSpPr>
        <p:spPr>
          <a:xfrm>
            <a:off x="405971" y="1710694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-2250D</a:t>
            </a:r>
            <a:endParaRPr lang="en-US" altLang="ko-KR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7" name="Object 25"/>
          <p:cNvSpPr txBox="1"/>
          <p:nvPr/>
        </p:nvSpPr>
        <p:spPr>
          <a:xfrm>
            <a:off x="5653087" y="42363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전체 구성</a:t>
            </a:r>
            <a:endParaRPr lang="en-US" sz="90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" name="Object 25"/>
          <p:cNvSpPr txBox="1"/>
          <p:nvPr/>
        </p:nvSpPr>
        <p:spPr>
          <a:xfrm>
            <a:off x="5658801" y="4462761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74" name="Picture 2" descr="D:\유튜브\ㅈㅏ료\IMG_01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1" y="2344241"/>
            <a:ext cx="3262312" cy="4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1002"/>
          <p:cNvGrpSpPr/>
          <p:nvPr/>
        </p:nvGrpSpPr>
        <p:grpSpPr>
          <a:xfrm>
            <a:off x="0" y="765297"/>
            <a:ext cx="1604982" cy="6016071"/>
            <a:chOff x="0" y="772917"/>
            <a:chExt cx="1604982" cy="6016071"/>
          </a:xfrm>
        </p:grpSpPr>
        <p:pic>
          <p:nvPicPr>
            <p:cNvPr id="27" name="Object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72917"/>
              <a:ext cx="1604982" cy="6016071"/>
            </a:xfrm>
            <a:prstGeom prst="rect">
              <a:avLst/>
            </a:prstGeom>
          </p:spPr>
        </p:pic>
      </p:grpSp>
      <p:sp>
        <p:nvSpPr>
          <p:cNvPr id="120" name="Object 26"/>
          <p:cNvSpPr txBox="1"/>
          <p:nvPr/>
        </p:nvSpPr>
        <p:spPr>
          <a:xfrm>
            <a:off x="1967102" y="718464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장비 개요</a:t>
            </a:r>
            <a:endParaRPr lang="en-US" altLang="ko-KR" sz="2800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grpSp>
        <p:nvGrpSpPr>
          <p:cNvPr id="93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95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97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99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grpSp>
        <p:nvGrpSpPr>
          <p:cNvPr id="108" name="그룹 1011"/>
          <p:cNvGrpSpPr/>
          <p:nvPr/>
        </p:nvGrpSpPr>
        <p:grpSpPr>
          <a:xfrm>
            <a:off x="775944" y="2252183"/>
            <a:ext cx="829038" cy="83394"/>
            <a:chOff x="775944" y="2507933"/>
            <a:chExt cx="829038" cy="83394"/>
          </a:xfrm>
        </p:grpSpPr>
        <p:pic>
          <p:nvPicPr>
            <p:cNvPr id="110" name="Object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944" y="2507933"/>
              <a:ext cx="829038" cy="83394"/>
            </a:xfrm>
            <a:prstGeom prst="rect">
              <a:avLst/>
            </a:prstGeom>
          </p:spPr>
        </p:pic>
      </p:grpSp>
      <p:sp>
        <p:nvSpPr>
          <p:cNvPr id="109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개요</a:t>
            </a:r>
            <a:endParaRPr lang="en-US" altLang="ko-KR" sz="1100" b="1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12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sp>
        <p:nvSpPr>
          <p:cNvPr id="35" name="Object 25"/>
          <p:cNvSpPr txBox="1"/>
          <p:nvPr/>
        </p:nvSpPr>
        <p:spPr>
          <a:xfrm>
            <a:off x="0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8" name="Object 25"/>
          <p:cNvSpPr txBox="1"/>
          <p:nvPr/>
        </p:nvSpPr>
        <p:spPr>
          <a:xfrm>
            <a:off x="5714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24087" y="2017119"/>
            <a:ext cx="7321549" cy="490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In-Line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운영에 있어 공정에서 필요한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Label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위치에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Inkjet Marking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기를 이용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PCB </a:t>
            </a:r>
            <a:r>
              <a:rPr lang="ko-KR" altLang="en-US" sz="1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기판위에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 자동으로 인쇄하여 공수를 최소화 함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전 후면 설비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대가 독립 운전이 가능한 설비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Auto Conveyor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시스템을 일체화 하여 모델 교체 시간 최소화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다양한 인터페이스 기능 탑재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PCB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이송용 컨베이어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SMEMA I/F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규격만족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부착 후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1D /2D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바코드 자동 인식 기능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(Option)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User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편의성 향상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Print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위치 확인용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Teaching Camera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기본 장착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PCB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틀어짐 방지용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Edge Fixer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기능장착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Touch Monitor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기본 장착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각도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사선 인쇄 가능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반전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역상 인쇄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MES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시리얼번호 자동 부여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Array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PCB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다중 인쇄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Object 26"/>
          <p:cNvSpPr txBox="1"/>
          <p:nvPr/>
        </p:nvSpPr>
        <p:spPr>
          <a:xfrm>
            <a:off x="2481261" y="18342"/>
            <a:ext cx="780425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Head </a:t>
            </a:r>
          </a:p>
          <a:p>
            <a:r>
              <a:rPr lang="en-US" altLang="ko-KR" sz="6000" b="1" spc="50" dirty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  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&amp; 2Conveyor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24388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-2250D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1002"/>
          <p:cNvGrpSpPr/>
          <p:nvPr/>
        </p:nvGrpSpPr>
        <p:grpSpPr>
          <a:xfrm>
            <a:off x="0" y="765297"/>
            <a:ext cx="1604982" cy="6016071"/>
            <a:chOff x="0" y="772917"/>
            <a:chExt cx="1604982" cy="6016071"/>
          </a:xfrm>
        </p:grpSpPr>
        <p:pic>
          <p:nvPicPr>
            <p:cNvPr id="69" name="Object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72917"/>
              <a:ext cx="1604982" cy="6016071"/>
            </a:xfrm>
            <a:prstGeom prst="rect">
              <a:avLst/>
            </a:prstGeom>
          </p:spPr>
        </p:pic>
      </p:grpSp>
      <p:sp>
        <p:nvSpPr>
          <p:cNvPr id="120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Layout</a:t>
            </a:r>
            <a:endParaRPr lang="en-US" altLang="ko-KR" sz="2800" b="1" dirty="0">
              <a:solidFill>
                <a:schemeClr val="accent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grpSp>
        <p:nvGrpSpPr>
          <p:cNvPr id="93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95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29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3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108" name="그룹 1011"/>
          <p:cNvGrpSpPr/>
          <p:nvPr/>
        </p:nvGrpSpPr>
        <p:grpSpPr>
          <a:xfrm>
            <a:off x="766800" y="2841543"/>
            <a:ext cx="829038" cy="83394"/>
            <a:chOff x="775944" y="2507933"/>
            <a:chExt cx="829038" cy="83394"/>
          </a:xfrm>
        </p:grpSpPr>
        <p:pic>
          <p:nvPicPr>
            <p:cNvPr id="110" name="Object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944" y="2507933"/>
              <a:ext cx="829038" cy="83394"/>
            </a:xfrm>
            <a:prstGeom prst="rect">
              <a:avLst/>
            </a:prstGeom>
          </p:spPr>
        </p:pic>
      </p:grpSp>
      <p:sp>
        <p:nvSpPr>
          <p:cNvPr id="109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개요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123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124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sp>
        <p:nvSpPr>
          <p:cNvPr id="127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11" y="2028825"/>
            <a:ext cx="8592676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Object 25"/>
          <p:cNvSpPr txBox="1"/>
          <p:nvPr/>
        </p:nvSpPr>
        <p:spPr>
          <a:xfrm>
            <a:off x="0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1" name="Object 25"/>
          <p:cNvSpPr txBox="1"/>
          <p:nvPr/>
        </p:nvSpPr>
        <p:spPr>
          <a:xfrm>
            <a:off x="5714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677074"/>
            <a:ext cx="4343400" cy="36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58" y="4446494"/>
            <a:ext cx="3955777" cy="25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ject 26"/>
          <p:cNvSpPr txBox="1"/>
          <p:nvPr/>
        </p:nvSpPr>
        <p:spPr>
          <a:xfrm>
            <a:off x="2481261" y="166033"/>
            <a:ext cx="780425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Head </a:t>
            </a:r>
          </a:p>
          <a:p>
            <a:r>
              <a:rPr lang="en-US" altLang="ko-KR" sz="6000" b="1" spc="50" dirty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  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&amp; 2Conveyor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243887" y="819821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-2250D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0698042" cy="50328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45684" y="2164575"/>
            <a:ext cx="7403870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2100" kern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S-Core Dream 8 Heavy" pitchFamily="34" charset="0"/>
              </a:rPr>
              <a:t>모델 별 특징을 확인 하십시오</a:t>
            </a:r>
            <a:r>
              <a:rPr lang="en-US" sz="2100" kern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S-Core Dream 8 Heavy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967" y="1073120"/>
            <a:ext cx="170923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CONTENTS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91053" y="1412265"/>
            <a:ext cx="9513132" cy="55704"/>
            <a:chOff x="591053" y="1412265"/>
            <a:chExt cx="9513132" cy="5570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996319" y="1433989"/>
              <a:ext cx="9107866" cy="12257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591053" y="1412265"/>
              <a:ext cx="446808" cy="557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950478" y="2610541"/>
            <a:ext cx="27942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-Core Dream 4 Regular"/>
              </a:rPr>
              <a:t>Label placer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-Core Dream 4 Regular"/>
            </a:endParaRP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1558" y="5168280"/>
            <a:ext cx="1547986" cy="17081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38464" y="5242806"/>
            <a:ext cx="162897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100" kern="0" spc="-100" dirty="0" smtClean="0">
                <a:solidFill>
                  <a:schemeClr val="tx2">
                    <a:lumMod val="75000"/>
                  </a:schemeClr>
                </a:solidFill>
                <a:latin typeface="S-Core Dream 8 Heavy"/>
                <a:ea typeface="Segoe UI Black" panose="020B0A02040204020203" pitchFamily="34" charset="0"/>
                <a:cs typeface="Sarabun ExtraBold" pitchFamily="34" charset="0"/>
              </a:rPr>
              <a:t>Standard</a:t>
            </a:r>
            <a:endParaRPr lang="en-US" altLang="ko-KR" sz="700" dirty="0">
              <a:solidFill>
                <a:schemeClr val="tx2">
                  <a:lumMod val="75000"/>
                </a:schemeClr>
              </a:solidFill>
              <a:latin typeface="S-Core Dream 8 Heavy"/>
              <a:ea typeface="Segoe UI Black" panose="020B0A02040204020203" pitchFamily="34" charset="0"/>
            </a:endParaRPr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94" y="3629024"/>
            <a:ext cx="1627803" cy="153925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91" y="3629024"/>
            <a:ext cx="1539253" cy="1539253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9137" y="5168280"/>
            <a:ext cx="1629444" cy="1708179"/>
          </a:xfrm>
          <a:prstGeom prst="rect">
            <a:avLst/>
          </a:prstGeom>
        </p:spPr>
      </p:pic>
      <p:sp>
        <p:nvSpPr>
          <p:cNvPr id="30" name="Object 10"/>
          <p:cNvSpPr txBox="1"/>
          <p:nvPr/>
        </p:nvSpPr>
        <p:spPr>
          <a:xfrm>
            <a:off x="4559715" y="5538676"/>
            <a:ext cx="157687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기본 사양</a:t>
            </a:r>
            <a:endParaRPr lang="en-US" altLang="ko-KR" sz="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Lay out</a:t>
            </a:r>
            <a:endParaRPr lang="en-US" altLang="ko-KR" sz="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핵심 </a:t>
            </a:r>
            <a:r>
              <a:rPr lang="ko-KR" altLang="en-US" sz="9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컨셉</a:t>
            </a:r>
            <a:endParaRPr lang="en-US" altLang="ko-KR" sz="9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전체 구성</a:t>
            </a:r>
            <a:endParaRPr lang="en-US" altLang="ko-KR" sz="9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모듈 별 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구성</a:t>
            </a:r>
            <a:endParaRPr lang="en-US" altLang="ko-KR" sz="9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5" name="Object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9820" y="5168280"/>
            <a:ext cx="1629444" cy="1708179"/>
          </a:xfrm>
          <a:prstGeom prst="rect">
            <a:avLst/>
          </a:prstGeom>
        </p:spPr>
      </p:pic>
      <p:sp>
        <p:nvSpPr>
          <p:cNvPr id="40" name="Object 41"/>
          <p:cNvSpPr txBox="1"/>
          <p:nvPr/>
        </p:nvSpPr>
        <p:spPr>
          <a:xfrm>
            <a:off x="6588993" y="5242806"/>
            <a:ext cx="163109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200" kern="0" spc="-100" dirty="0" smtClean="0">
                <a:solidFill>
                  <a:schemeClr val="tx2">
                    <a:lumMod val="75000"/>
                  </a:schemeClr>
                </a:solidFill>
                <a:latin typeface="S-Core Dream 8 Heavy"/>
                <a:ea typeface="Segoe UI Black" panose="020B0A02040204020203" pitchFamily="34" charset="0"/>
                <a:cs typeface="Sarabun ExtraBold" pitchFamily="34" charset="0"/>
              </a:rPr>
              <a:t>2 Head &amp; 2 Conveyor </a:t>
            </a:r>
            <a:endParaRPr lang="en-US" altLang="ko-KR" sz="800" dirty="0">
              <a:solidFill>
                <a:schemeClr val="tx2">
                  <a:lumMod val="75000"/>
                </a:schemeClr>
              </a:solidFill>
              <a:latin typeface="S-Core Dream 8 Heavy"/>
              <a:ea typeface="Segoe UI Black" panose="020B0A02040204020203" pitchFamily="34" charset="0"/>
            </a:endParaRPr>
          </a:p>
        </p:txBody>
      </p:sp>
      <p:sp>
        <p:nvSpPr>
          <p:cNvPr id="43" name="Object 10"/>
          <p:cNvSpPr txBox="1"/>
          <p:nvPr/>
        </p:nvSpPr>
        <p:spPr>
          <a:xfrm>
            <a:off x="6589819" y="5537631"/>
            <a:ext cx="162944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장비 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개요</a:t>
            </a:r>
            <a:endParaRPr lang="en-US" altLang="ko-KR" sz="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900" dirty="0">
                <a:latin typeface="굴림" panose="020B0600000101010101" pitchFamily="50" charset="-127"/>
                <a:ea typeface="굴림" panose="020B0600000101010101" pitchFamily="50" charset="-127"/>
              </a:rPr>
              <a:t>Lay </a:t>
            </a: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out</a:t>
            </a:r>
            <a:endParaRPr lang="en-US" altLang="ko-KR" sz="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>
                <a:latin typeface="굴림" panose="020B0600000101010101" pitchFamily="50" charset="-127"/>
                <a:ea typeface="굴림" panose="020B0600000101010101" pitchFamily="50" charset="-127"/>
              </a:rPr>
              <a:t>핵심 </a:t>
            </a:r>
            <a:r>
              <a:rPr lang="ko-KR" altLang="en-US" sz="900" dirty="0" err="1">
                <a:latin typeface="굴림" panose="020B0600000101010101" pitchFamily="50" charset="-127"/>
                <a:ea typeface="굴림" panose="020B0600000101010101" pitchFamily="50" charset="-127"/>
              </a:rPr>
              <a:t>컨셉</a:t>
            </a:r>
            <a:endParaRPr lang="en-US" altLang="ko-KR" sz="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굴림" panose="020B0600000101010101" pitchFamily="50" charset="-127"/>
                <a:ea typeface="굴림" panose="020B0600000101010101" pitchFamily="50" charset="-127"/>
              </a:rPr>
              <a:t>      - 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전체 구성</a:t>
            </a:r>
            <a:endParaRPr lang="en-US" altLang="ko-KR" sz="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모듈 별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구성</a:t>
            </a:r>
            <a:endParaRPr lang="en-US" altLang="ko-KR" sz="900" dirty="0" smtClean="0">
              <a:latin typeface="굴림" panose="020B0600000101010101" pitchFamily="50" charset="-127"/>
              <a:ea typeface="굴림" panose="020B0600000101010101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7" name="Object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34" y="3629024"/>
            <a:ext cx="1627803" cy="1542570"/>
          </a:xfrm>
          <a:prstGeom prst="rect">
            <a:avLst/>
          </a:prstGeom>
        </p:spPr>
      </p:pic>
      <p:sp>
        <p:nvSpPr>
          <p:cNvPr id="50" name="Object 10"/>
          <p:cNvSpPr txBox="1"/>
          <p:nvPr/>
        </p:nvSpPr>
        <p:spPr>
          <a:xfrm>
            <a:off x="2520181" y="5519805"/>
            <a:ext cx="1549364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Common Feature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900" dirty="0">
                <a:latin typeface="굴림" panose="020B0600000101010101" pitchFamily="50" charset="-127"/>
                <a:ea typeface="굴림" panose="020B0600000101010101" pitchFamily="50" charset="-127"/>
              </a:rPr>
              <a:t>Model </a:t>
            </a: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Name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Performance</a:t>
            </a:r>
            <a:r>
              <a:rPr lang="ko-KR" altLang="en-US" sz="9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900" dirty="0">
                <a:latin typeface="굴림" panose="020B0600000101010101" pitchFamily="50" charset="-127"/>
                <a:ea typeface="굴림" panose="020B0600000101010101" pitchFamily="50" charset="-127"/>
              </a:rPr>
              <a:t>of Marking Quality</a:t>
            </a:r>
            <a:endParaRPr lang="ko-KR" altLang="en-US" sz="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S-Core Dream 3 Light" pitchFamily="34" charset="0"/>
              </a:rPr>
              <a:t>MES </a:t>
            </a:r>
            <a:r>
              <a:rPr lang="en-US" sz="90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S-Core Dream 3 Light" pitchFamily="34" charset="0"/>
              </a:rPr>
              <a:t>System</a:t>
            </a:r>
          </a:p>
        </p:txBody>
      </p:sp>
      <p:sp>
        <p:nvSpPr>
          <p:cNvPr id="38" name="Object 9"/>
          <p:cNvSpPr txBox="1"/>
          <p:nvPr/>
        </p:nvSpPr>
        <p:spPr>
          <a:xfrm>
            <a:off x="2481064" y="5242806"/>
            <a:ext cx="162897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100" kern="0" spc="-100" dirty="0" smtClean="0">
                <a:solidFill>
                  <a:schemeClr val="tx2">
                    <a:lumMod val="75000"/>
                  </a:schemeClr>
                </a:solidFill>
                <a:latin typeface="S-Core Dream 8 Heavy"/>
                <a:ea typeface="Segoe UI Black" panose="020B0A02040204020203" pitchFamily="34" charset="0"/>
                <a:cs typeface="Sarabun ExtraBold" pitchFamily="34" charset="0"/>
              </a:rPr>
              <a:t>Intro</a:t>
            </a:r>
            <a:endParaRPr lang="en-US" altLang="ko-KR" sz="700" dirty="0">
              <a:solidFill>
                <a:schemeClr val="tx2">
                  <a:lumMod val="75000"/>
                </a:schemeClr>
              </a:solidFill>
              <a:latin typeface="S-Core Dream 8 Heavy"/>
              <a:ea typeface="Segoe UI Black" panose="020B0A02040204020203" pitchFamily="34" charset="0"/>
            </a:endParaRPr>
          </a:p>
        </p:txBody>
      </p:sp>
      <p:pic>
        <p:nvPicPr>
          <p:cNvPr id="52" name="Picture 2" descr="D:\유튜브\ㅈㅏ료\IMG_01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4" y="3997819"/>
            <a:ext cx="717831" cy="11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유튜브\ㅈㅏ료\IMG_013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83" y="4112691"/>
            <a:ext cx="719703" cy="9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1002"/>
          <p:cNvGrpSpPr/>
          <p:nvPr/>
        </p:nvGrpSpPr>
        <p:grpSpPr>
          <a:xfrm>
            <a:off x="0" y="765297"/>
            <a:ext cx="1604982" cy="6016071"/>
            <a:chOff x="0" y="772917"/>
            <a:chExt cx="1604982" cy="6016071"/>
          </a:xfrm>
        </p:grpSpPr>
        <p:pic>
          <p:nvPicPr>
            <p:cNvPr id="34" name="Object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72917"/>
              <a:ext cx="1604982" cy="6016071"/>
            </a:xfrm>
            <a:prstGeom prst="rect">
              <a:avLst/>
            </a:prstGeom>
          </p:spPr>
        </p:pic>
      </p:grpSp>
      <p:sp>
        <p:nvSpPr>
          <p:cNvPr id="120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컨셉</a:t>
            </a:r>
            <a:endParaRPr lang="en-US" altLang="ko-KR" sz="2800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grpSp>
        <p:nvGrpSpPr>
          <p:cNvPr id="93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95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97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99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pic>
        <p:nvPicPr>
          <p:cNvPr id="110" name="Object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00" y="3469431"/>
            <a:ext cx="829038" cy="83394"/>
          </a:xfrm>
          <a:prstGeom prst="rect">
            <a:avLst/>
          </a:prstGeom>
        </p:spPr>
      </p:pic>
      <p:sp>
        <p:nvSpPr>
          <p:cNvPr id="12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12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b="1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sp>
        <p:nvSpPr>
          <p:cNvPr id="94" name="Object 25"/>
          <p:cNvSpPr txBox="1"/>
          <p:nvPr/>
        </p:nvSpPr>
        <p:spPr>
          <a:xfrm>
            <a:off x="0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전체 구성</a:t>
            </a:r>
            <a:endParaRPr lang="en-US" sz="90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" name="Object 25"/>
          <p:cNvSpPr txBox="1"/>
          <p:nvPr/>
        </p:nvSpPr>
        <p:spPr>
          <a:xfrm>
            <a:off x="2224087" y="1170233"/>
            <a:ext cx="158591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-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 </a:t>
            </a:r>
            <a:r>
              <a:rPr lang="ko-KR" altLang="en-US" sz="1200" b="1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전체 구성</a:t>
            </a:r>
            <a:endParaRPr lang="en-US" sz="1200" b="1" dirty="0" smtClean="0">
              <a:solidFill>
                <a:schemeClr val="accent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87" name="Object 25"/>
          <p:cNvSpPr txBox="1"/>
          <p:nvPr/>
        </p:nvSpPr>
        <p:spPr>
          <a:xfrm>
            <a:off x="5714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52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56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sp>
        <p:nvSpPr>
          <p:cNvPr id="58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개요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224087" y="2083430"/>
            <a:ext cx="6254749" cy="4258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Pick &amp; Place &amp; Rotate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X-Y-R (3-Axis Mini Robot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시스템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Place &amp; R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좌표 입력 가능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Alarm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발생 및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Error Display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프로그램 무한 저장 능력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확장형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SD MEMORY)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Conveyor System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PCB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대응 </a:t>
            </a:r>
            <a:r>
              <a:rPr lang="ko-KR" altLang="en-US" sz="1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싸이즈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: 500(L)x250(W)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PCB Stopper &amp; Side Edge Fixer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Backup Table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자동 폭 조정 기능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(RS232C or Ethernet)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■ MES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연동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고객 맞춤형 생산 연동 프로그램 적용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SCAN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작업과 연동을 통한 고객 포맷 적용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8" name="Object 26"/>
          <p:cNvSpPr txBox="1"/>
          <p:nvPr/>
        </p:nvSpPr>
        <p:spPr>
          <a:xfrm>
            <a:off x="2481261" y="18342"/>
            <a:ext cx="780425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Head </a:t>
            </a:r>
          </a:p>
          <a:p>
            <a:r>
              <a:rPr lang="en-US" altLang="ko-KR" sz="6000" b="1" spc="50" dirty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  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&amp; 2Conveyor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824388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-2250D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ject 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pic>
        <p:nvPicPr>
          <p:cNvPr id="131" name="그림 1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46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51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54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73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pic>
        <p:nvPicPr>
          <p:cNvPr id="74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800" y="3469431"/>
            <a:ext cx="829038" cy="83394"/>
          </a:xfrm>
          <a:prstGeom prst="rect">
            <a:avLst/>
          </a:prstGeom>
        </p:spPr>
      </p:pic>
      <p:sp>
        <p:nvSpPr>
          <p:cNvPr id="7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7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b="1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8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9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전체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구성</a:t>
            </a:r>
            <a:endParaRPr lang="en-US" sz="90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784989" y="2132171"/>
            <a:ext cx="6968558" cy="4712746"/>
            <a:chOff x="3037938" y="2207490"/>
            <a:chExt cx="6626083" cy="4457881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938" y="2207490"/>
              <a:ext cx="4407083" cy="3374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763" y="2207490"/>
              <a:ext cx="1834352" cy="10557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9" name="직사각형 38"/>
            <p:cNvSpPr/>
            <p:nvPr/>
          </p:nvSpPr>
          <p:spPr>
            <a:xfrm>
              <a:off x="7809115" y="2515909"/>
              <a:ext cx="1364274" cy="5160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EDGE FIXER UNIT</a:t>
              </a:r>
              <a:endParaRPr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맑은 고딕" panose="020B0503020000020004" pitchFamily="50" charset="-127"/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082" y="4924084"/>
              <a:ext cx="1834352" cy="17412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직사각형 43"/>
            <p:cNvSpPr/>
            <p:nvPr/>
          </p:nvSpPr>
          <p:spPr>
            <a:xfrm>
              <a:off x="8299747" y="6246090"/>
              <a:ext cx="136427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PCB STOPPER</a:t>
              </a:r>
              <a:endParaRPr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3366682" y="3096454"/>
              <a:ext cx="2941193" cy="1160900"/>
            </a:xfrm>
            <a:prstGeom prst="ellipse">
              <a:avLst/>
            </a:prstGeom>
            <a:noFill/>
            <a:ln w="76200"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750676" y="3482744"/>
              <a:ext cx="2209059" cy="388320"/>
            </a:xfrm>
            <a:prstGeom prst="rect">
              <a:avLst/>
            </a:prstGeom>
            <a:noFill/>
            <a:ln>
              <a:solidFill>
                <a:srgbClr val="FF0000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5576482" y="4149474"/>
              <a:ext cx="1188376" cy="1160900"/>
            </a:xfrm>
            <a:prstGeom prst="ellipse">
              <a:avLst/>
            </a:prstGeom>
            <a:noFill/>
            <a:ln w="76200"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960476" y="4535764"/>
              <a:ext cx="410135" cy="388320"/>
            </a:xfrm>
            <a:prstGeom prst="rect">
              <a:avLst/>
            </a:prstGeom>
            <a:noFill/>
            <a:ln>
              <a:solidFill>
                <a:srgbClr val="FF0000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컨셉</a:t>
            </a:r>
            <a:endParaRPr lang="en-US" altLang="ko-KR" sz="2800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2224087" y="1170233"/>
            <a:ext cx="158591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-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 </a:t>
            </a:r>
            <a:r>
              <a:rPr lang="ko-KR" altLang="en-US" sz="1200" b="1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전체 구성</a:t>
            </a:r>
            <a:endParaRPr lang="en-US" sz="1200" b="1" dirty="0" smtClean="0">
              <a:solidFill>
                <a:schemeClr val="accent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33" name="Object 26"/>
          <p:cNvSpPr txBox="1"/>
          <p:nvPr/>
        </p:nvSpPr>
        <p:spPr>
          <a:xfrm>
            <a:off x="2481261" y="18342"/>
            <a:ext cx="780425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Head </a:t>
            </a:r>
          </a:p>
          <a:p>
            <a:r>
              <a:rPr lang="en-US" altLang="ko-KR" sz="6000" b="1" spc="50" dirty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  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&amp; 2Conveyor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24388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-2250D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41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42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sp>
        <p:nvSpPr>
          <p:cNvPr id="45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개요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78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5297"/>
            <a:ext cx="1604982" cy="6016071"/>
          </a:xfrm>
          <a:prstGeom prst="rect">
            <a:avLst/>
          </a:prstGeom>
        </p:spPr>
      </p:pic>
      <p:pic>
        <p:nvPicPr>
          <p:cNvPr id="131" name="그림 1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" y="1195350"/>
            <a:ext cx="838200" cy="411430"/>
          </a:xfrm>
          <a:prstGeom prst="rect">
            <a:avLst/>
          </a:prstGeom>
        </p:spPr>
      </p:pic>
      <p:grpSp>
        <p:nvGrpSpPr>
          <p:cNvPr id="46" name="그룹 1004"/>
          <p:cNvGrpSpPr/>
          <p:nvPr/>
        </p:nvGrpSpPr>
        <p:grpSpPr>
          <a:xfrm>
            <a:off x="770646" y="2847904"/>
            <a:ext cx="831513" cy="83394"/>
            <a:chOff x="773469" y="3116411"/>
            <a:chExt cx="831513" cy="83394"/>
          </a:xfrm>
        </p:grpSpPr>
        <p:pic>
          <p:nvPicPr>
            <p:cNvPr id="51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grpSp>
        <p:nvGrpSpPr>
          <p:cNvPr id="54" name="그룹 1006"/>
          <p:cNvGrpSpPr/>
          <p:nvPr/>
        </p:nvGrpSpPr>
        <p:grpSpPr>
          <a:xfrm>
            <a:off x="765171" y="3476976"/>
            <a:ext cx="831692" cy="75849"/>
            <a:chOff x="773290" y="3765784"/>
            <a:chExt cx="831692" cy="75849"/>
          </a:xfrm>
        </p:grpSpPr>
        <p:pic>
          <p:nvPicPr>
            <p:cNvPr id="73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3290" y="3765784"/>
              <a:ext cx="831692" cy="75849"/>
            </a:xfrm>
            <a:prstGeom prst="rect">
              <a:avLst/>
            </a:prstGeom>
          </p:spPr>
        </p:pic>
      </p:grpSp>
      <p:pic>
        <p:nvPicPr>
          <p:cNvPr id="74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800" y="3469431"/>
            <a:ext cx="829038" cy="83394"/>
          </a:xfrm>
          <a:prstGeom prst="rect">
            <a:avLst/>
          </a:prstGeom>
        </p:spPr>
      </p:pic>
      <p:sp>
        <p:nvSpPr>
          <p:cNvPr id="75" name="Object 22"/>
          <p:cNvSpPr txBox="1"/>
          <p:nvPr/>
        </p:nvSpPr>
        <p:spPr>
          <a:xfrm>
            <a:off x="0" y="2541798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</a:t>
            </a:r>
          </a:p>
        </p:txBody>
      </p:sp>
      <p:sp>
        <p:nvSpPr>
          <p:cNvPr id="76" name="Object 23"/>
          <p:cNvSpPr txBox="1"/>
          <p:nvPr/>
        </p:nvSpPr>
        <p:spPr>
          <a:xfrm>
            <a:off x="0" y="3130971"/>
            <a:ext cx="158591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컨셉</a:t>
            </a:r>
            <a:endParaRPr lang="en-US" sz="1100" b="1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" name="Object 25"/>
          <p:cNvSpPr txBox="1"/>
          <p:nvPr/>
        </p:nvSpPr>
        <p:spPr>
          <a:xfrm>
            <a:off x="10476" y="3779193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" name="Object 25"/>
          <p:cNvSpPr txBox="1"/>
          <p:nvPr/>
        </p:nvSpPr>
        <p:spPr>
          <a:xfrm>
            <a:off x="4762" y="3552825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전체 구성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90621"/>
              </p:ext>
            </p:extLst>
          </p:nvPr>
        </p:nvGraphicFramePr>
        <p:xfrm>
          <a:off x="2071685" y="1606782"/>
          <a:ext cx="8209068" cy="567945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70618"/>
                <a:gridCol w="1594680"/>
                <a:gridCol w="4943770"/>
              </a:tblGrid>
              <a:tr h="3639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구분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주요 기능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  <a:tr h="5914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X-Y 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Axis</a:t>
                      </a:r>
                      <a:r>
                        <a:rPr lang="en-US" altLang="ko-KR" sz="1000" baseline="0" dirty="0" smtClean="0"/>
                        <a:t> Robot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정밀 위치 제어가 가능한 </a:t>
                      </a:r>
                      <a:r>
                        <a:rPr lang="en-US" altLang="ko-KR" sz="900" dirty="0" smtClean="0"/>
                        <a:t>2-Axis </a:t>
                      </a:r>
                      <a:r>
                        <a:rPr lang="ko-KR" altLang="en-US" sz="900" dirty="0" smtClean="0"/>
                        <a:t>로봇 시스템 적용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6585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Frame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충격과 진동에 강한 일체형 용접 프레임 적용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612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/>
                        <a:t>Ink Jet Printer Head</a:t>
                      </a:r>
                      <a:endParaRPr lang="ko-KR" altLang="en-US" sz="10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R</a:t>
                      </a:r>
                      <a:r>
                        <a:rPr lang="ko-KR" altLang="en-US" sz="900" dirty="0" smtClean="0"/>
                        <a:t>축 미세</a:t>
                      </a:r>
                      <a:r>
                        <a:rPr lang="ko-KR" altLang="en-US" sz="900" baseline="0" dirty="0" smtClean="0"/>
                        <a:t> 설정이 </a:t>
                      </a:r>
                      <a:r>
                        <a:rPr lang="ko-KR" altLang="en-US" sz="900" dirty="0" smtClean="0"/>
                        <a:t>가능 하며 </a:t>
                      </a:r>
                      <a:r>
                        <a:rPr lang="en-US" altLang="ko-KR" sz="900" dirty="0" smtClean="0"/>
                        <a:t>UP/DOWN </a:t>
                      </a:r>
                      <a:r>
                        <a:rPr lang="ko-KR" altLang="en-US" sz="900" dirty="0" smtClean="0"/>
                        <a:t>미세 </a:t>
                      </a:r>
                      <a:r>
                        <a:rPr lang="ko-KR" altLang="en-US" sz="900" dirty="0" smtClean="0"/>
                        <a:t>조정을 </a:t>
                      </a:r>
                      <a:r>
                        <a:rPr lang="ko-KR" altLang="en-US" sz="900" dirty="0" smtClean="0"/>
                        <a:t>통해 최상의 인쇄 품질을 보장 합니다 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aseline="0" dirty="0" smtClean="0"/>
                        <a:t>Conveyor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자동 폭 조정이 가능하며 </a:t>
                      </a:r>
                      <a:r>
                        <a:rPr lang="en-US" altLang="ko-KR" sz="900" dirty="0" smtClean="0"/>
                        <a:t>Loading Time</a:t>
                      </a:r>
                      <a:r>
                        <a:rPr lang="ko-KR" altLang="en-US" sz="900" dirty="0" smtClean="0"/>
                        <a:t>을 줄이기 </a:t>
                      </a:r>
                      <a:r>
                        <a:rPr lang="ko-KR" altLang="en-US" sz="900" dirty="0" smtClean="0"/>
                        <a:t>위한 </a:t>
                      </a:r>
                      <a:r>
                        <a:rPr lang="en-US" altLang="ko-KR" sz="900" dirty="0" smtClean="0"/>
                        <a:t>PCB</a:t>
                      </a:r>
                      <a:r>
                        <a:rPr lang="en-US" altLang="ko-KR" sz="900" baseline="0" dirty="0" smtClean="0"/>
                        <a:t> Stopper</a:t>
                      </a:r>
                      <a:r>
                        <a:rPr lang="ko-KR" altLang="en-US" sz="900" baseline="0" dirty="0" smtClean="0"/>
                        <a:t>와 부착 정밀도 향상을 위한 </a:t>
                      </a:r>
                      <a:r>
                        <a:rPr lang="en-US" altLang="ko-KR" sz="900" baseline="0" dirty="0" smtClean="0"/>
                        <a:t>Side </a:t>
                      </a:r>
                      <a:r>
                        <a:rPr lang="en-US" altLang="ko-KR" sz="900" baseline="0" dirty="0" smtClean="0"/>
                        <a:t>Edge Fixer </a:t>
                      </a:r>
                      <a:r>
                        <a:rPr lang="ko-KR" altLang="en-US" sz="900" baseline="0" dirty="0" smtClean="0"/>
                        <a:t>기본 장착 </a:t>
                      </a:r>
                      <a:r>
                        <a:rPr lang="en-US" altLang="ko-KR" sz="900" baseline="0" dirty="0" smtClean="0"/>
                        <a:t>PCB IN/OUT </a:t>
                      </a:r>
                      <a:r>
                        <a:rPr lang="ko-KR" altLang="en-US" sz="900" baseline="0" dirty="0" smtClean="0"/>
                        <a:t>속도 가변형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608556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Ink</a:t>
                      </a:r>
                      <a:r>
                        <a:rPr lang="en-US" altLang="ko-KR" sz="900" baseline="0" dirty="0" smtClean="0"/>
                        <a:t> Jet Printer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도미노</a:t>
                      </a:r>
                      <a:r>
                        <a:rPr lang="en-US" altLang="ko-KR" sz="900" baseline="0" dirty="0" smtClean="0"/>
                        <a:t>(DOMINO) </a:t>
                      </a:r>
                      <a:r>
                        <a:rPr lang="en-US" altLang="ko-KR" sz="900" baseline="0" dirty="0" smtClean="0"/>
                        <a:t>A350i </a:t>
                      </a:r>
                      <a:r>
                        <a:rPr lang="ko-KR" altLang="en-US" sz="900" baseline="0" dirty="0" smtClean="0"/>
                        <a:t>최고의 </a:t>
                      </a:r>
                      <a:r>
                        <a:rPr lang="ko-KR" altLang="en-US" sz="900" baseline="0" dirty="0" smtClean="0"/>
                        <a:t>수명과 내구성</a:t>
                      </a:r>
                      <a:r>
                        <a:rPr lang="en-US" altLang="ko-KR" sz="900" baseline="0" dirty="0" smtClean="0"/>
                        <a:t>, </a:t>
                      </a:r>
                      <a:r>
                        <a:rPr lang="ko-KR" altLang="en-US" sz="900" baseline="0" dirty="0" smtClean="0"/>
                        <a:t>경제적인 유지비를 보장함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Sliding Table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장비 內</a:t>
                      </a:r>
                      <a:r>
                        <a:rPr lang="en-US" altLang="ko-KR" sz="900" baseline="0" dirty="0" smtClean="0"/>
                        <a:t> </a:t>
                      </a:r>
                      <a:r>
                        <a:rPr lang="ko-KR" altLang="en-US" sz="900" baseline="0" dirty="0" smtClean="0"/>
                        <a:t>프린터 부분의 조작 및 리필을 할 때 </a:t>
                      </a:r>
                      <a:r>
                        <a:rPr lang="en-US" altLang="ko-KR" sz="900" baseline="0" dirty="0" smtClean="0"/>
                        <a:t>SLIDE RAIL</a:t>
                      </a:r>
                      <a:r>
                        <a:rPr lang="ko-KR" altLang="en-US" sz="900" baseline="0" dirty="0" smtClean="0"/>
                        <a:t>에 의해 전진</a:t>
                      </a:r>
                      <a:r>
                        <a:rPr lang="en-US" altLang="ko-KR" sz="900" baseline="0" dirty="0" smtClean="0"/>
                        <a:t>/</a:t>
                      </a:r>
                      <a:r>
                        <a:rPr lang="ko-KR" altLang="en-US" sz="900" baseline="0" dirty="0" smtClean="0"/>
                        <a:t>후진하여</a:t>
                      </a:r>
                      <a:r>
                        <a:rPr lang="en-US" altLang="ko-KR" sz="900" baseline="0" dirty="0" smtClean="0"/>
                        <a:t>, </a:t>
                      </a:r>
                      <a:endParaRPr lang="en-US" altLang="ko-KR" sz="9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쉽게 </a:t>
                      </a:r>
                      <a:r>
                        <a:rPr lang="ko-KR" altLang="en-US" sz="900" baseline="0" dirty="0" smtClean="0"/>
                        <a:t>작업 가능한 구조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Industrial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Embedded</a:t>
                      </a:r>
                      <a:r>
                        <a:rPr lang="en-US" altLang="ko-KR" sz="900" baseline="0" dirty="0" smtClean="0"/>
                        <a:t> PC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프로그램을 저장하고 다중의 </a:t>
                      </a:r>
                      <a:r>
                        <a:rPr lang="ko-KR" altLang="en-US" sz="900" dirty="0" err="1" smtClean="0"/>
                        <a:t>장착점을</a:t>
                      </a:r>
                      <a:r>
                        <a:rPr lang="ko-KR" altLang="en-US" sz="900" dirty="0" smtClean="0"/>
                        <a:t> 쉽게 </a:t>
                      </a:r>
                      <a:r>
                        <a:rPr lang="ko-KR" altLang="en-US" sz="900" dirty="0" err="1" smtClean="0"/>
                        <a:t>티칭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smtClean="0"/>
                        <a:t>하도록 </a:t>
                      </a:r>
                      <a:r>
                        <a:rPr lang="en-US" altLang="ko-KR" sz="900" dirty="0" smtClean="0"/>
                        <a:t>Array</a:t>
                      </a:r>
                      <a:r>
                        <a:rPr lang="en-US" altLang="ko-KR" sz="900" baseline="0" dirty="0" smtClean="0"/>
                        <a:t> Offset</a:t>
                      </a:r>
                      <a:r>
                        <a:rPr lang="ko-KR" altLang="en-US" sz="900" baseline="0" dirty="0" smtClean="0"/>
                        <a:t>기능이 있으며 </a:t>
                      </a:r>
                      <a:endParaRPr lang="en-US" altLang="ko-KR" sz="9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화면에 </a:t>
                      </a:r>
                      <a:r>
                        <a:rPr lang="ko-KR" altLang="en-US" sz="900" baseline="0" dirty="0" smtClean="0"/>
                        <a:t>카메라 </a:t>
                      </a:r>
                      <a:r>
                        <a:rPr lang="ko-KR" altLang="en-US" sz="900" baseline="0" dirty="0" smtClean="0"/>
                        <a:t>영상을 </a:t>
                      </a:r>
                      <a:r>
                        <a:rPr lang="ko-KR" altLang="en-US" sz="900" baseline="0" dirty="0" smtClean="0"/>
                        <a:t>띄워 주어 </a:t>
                      </a:r>
                      <a:r>
                        <a:rPr lang="ko-KR" altLang="en-US" sz="900" baseline="0" dirty="0" err="1" smtClean="0"/>
                        <a:t>장착점을</a:t>
                      </a:r>
                      <a:r>
                        <a:rPr lang="ko-KR" altLang="en-US" sz="900" baseline="0" dirty="0" smtClean="0"/>
                        <a:t> 쉽게 확인 </a:t>
                      </a:r>
                      <a:r>
                        <a:rPr lang="ko-KR" altLang="en-US" sz="900" baseline="0" dirty="0" err="1" smtClean="0"/>
                        <a:t>하도록도와</a:t>
                      </a:r>
                      <a:r>
                        <a:rPr lang="ko-KR" altLang="en-US" sz="900" baseline="0" dirty="0" smtClean="0"/>
                        <a:t> </a:t>
                      </a:r>
                      <a:r>
                        <a:rPr lang="ko-KR" altLang="en-US" sz="900" dirty="0" smtClean="0"/>
                        <a:t>주는 일체형 </a:t>
                      </a:r>
                      <a:r>
                        <a:rPr lang="en-US" altLang="ko-KR" sz="900" dirty="0" smtClean="0"/>
                        <a:t>PC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71107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err="1" smtClean="0"/>
                        <a:t>CameraTeaching+Scan</a:t>
                      </a:r>
                      <a:r>
                        <a:rPr lang="en-US" altLang="ko-KR" sz="900" dirty="0" smtClean="0"/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 ( Option</a:t>
                      </a:r>
                      <a:r>
                        <a:rPr lang="en-US" altLang="ko-KR" sz="900" baseline="0" dirty="0" smtClean="0"/>
                        <a:t> )</a:t>
                      </a:r>
                      <a:r>
                        <a:rPr lang="en-US" altLang="ko-KR" sz="900" dirty="0" smtClean="0"/>
                        <a:t> </a:t>
                      </a:r>
                      <a:endParaRPr lang="ko-KR" altLang="en-US" sz="9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장착 좌표를 편리하게 기본 </a:t>
                      </a:r>
                      <a:r>
                        <a:rPr lang="en-US" altLang="ko-KR" sz="900" dirty="0" smtClean="0"/>
                        <a:t>Teaching</a:t>
                      </a:r>
                      <a:r>
                        <a:rPr lang="ko-KR" altLang="en-US" sz="900" dirty="0" err="1" smtClean="0"/>
                        <a:t>할수</a:t>
                      </a:r>
                      <a:r>
                        <a:rPr lang="ko-KR" altLang="en-US" sz="900" dirty="0" smtClean="0"/>
                        <a:t> 있으며 </a:t>
                      </a:r>
                      <a:r>
                        <a:rPr lang="ko-KR" altLang="en-US" sz="900" dirty="0" smtClean="0"/>
                        <a:t>보조 </a:t>
                      </a:r>
                      <a:r>
                        <a:rPr lang="en-US" altLang="ko-KR" sz="900" dirty="0" smtClean="0"/>
                        <a:t>Cam</a:t>
                      </a:r>
                      <a:r>
                        <a:rPr lang="ko-KR" altLang="en-US" sz="900" dirty="0" smtClean="0"/>
                        <a:t>은 </a:t>
                      </a:r>
                      <a:r>
                        <a:rPr lang="en-US" altLang="ko-KR" sz="900" dirty="0" smtClean="0"/>
                        <a:t>1D/2D</a:t>
                      </a:r>
                      <a:r>
                        <a:rPr lang="en-US" altLang="ko-KR" sz="900" baseline="0" dirty="0" smtClean="0"/>
                        <a:t> Label </a:t>
                      </a:r>
                      <a:r>
                        <a:rPr lang="ko-KR" altLang="en-US" sz="900" baseline="0" dirty="0" smtClean="0"/>
                        <a:t>정보를 </a:t>
                      </a:r>
                      <a:endParaRPr lang="en-US" altLang="ko-KR" sz="9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aseline="0" dirty="0" smtClean="0"/>
                        <a:t>인식 </a:t>
                      </a:r>
                      <a:r>
                        <a:rPr lang="ko-KR" altLang="en-US" sz="900" baseline="0" dirty="0" smtClean="0"/>
                        <a:t>전송 하며</a:t>
                      </a:r>
                      <a:r>
                        <a:rPr lang="en-US" altLang="ko-KR" sz="900" baseline="0" dirty="0" smtClean="0"/>
                        <a:t>,</a:t>
                      </a:r>
                      <a:r>
                        <a:rPr lang="ko-KR" altLang="en-US" sz="900" baseline="0" dirty="0" smtClean="0"/>
                        <a:t> 추가로 </a:t>
                      </a:r>
                      <a:r>
                        <a:rPr lang="en-US" altLang="ko-KR" sz="900" baseline="0" dirty="0" smtClean="0"/>
                        <a:t>Vision</a:t>
                      </a:r>
                      <a:r>
                        <a:rPr lang="ko-KR" altLang="en-US" sz="900" baseline="0" dirty="0" smtClean="0"/>
                        <a:t>을 이용한 </a:t>
                      </a:r>
                      <a:r>
                        <a:rPr lang="en-US" altLang="ko-KR" sz="900" baseline="0" dirty="0" smtClean="0"/>
                        <a:t>Bad Mark</a:t>
                      </a:r>
                      <a:r>
                        <a:rPr lang="ko-KR" altLang="en-US" sz="900" baseline="0" dirty="0" smtClean="0"/>
                        <a:t>인식 기능을 추가 할 수 있습니다</a:t>
                      </a:r>
                      <a:r>
                        <a:rPr lang="en-US" altLang="ko-KR" sz="900" baseline="0" dirty="0" smtClean="0"/>
                        <a:t>.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" name="Picture 2" descr="F:\이미지자료\설비관련\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18" y="4010024"/>
            <a:ext cx="875338" cy="4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유튜브\ㅈㅏ료\IMG_011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67" y="2541798"/>
            <a:ext cx="449632" cy="6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5"/>
          <a:stretch/>
        </p:blipFill>
        <p:spPr>
          <a:xfrm>
            <a:off x="4052887" y="2083430"/>
            <a:ext cx="815684" cy="56211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4"/>
          <a:stretch/>
        </p:blipFill>
        <p:spPr>
          <a:xfrm>
            <a:off x="4205287" y="3225770"/>
            <a:ext cx="645684" cy="557887"/>
          </a:xfrm>
          <a:prstGeom prst="rect">
            <a:avLst/>
          </a:prstGeom>
        </p:spPr>
      </p:pic>
      <p:pic>
        <p:nvPicPr>
          <p:cNvPr id="50" name="Picture 3" descr="F:\이미지자료\설비관련\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77" y="5305425"/>
            <a:ext cx="643420" cy="4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2732" y="4626500"/>
            <a:ext cx="401767" cy="44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2" descr="F:\이미지자료\설비관련\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17" y="6667500"/>
            <a:ext cx="320195" cy="5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2334" y="6033425"/>
            <a:ext cx="359953" cy="3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bject 26"/>
          <p:cNvSpPr txBox="1"/>
          <p:nvPr/>
        </p:nvSpPr>
        <p:spPr>
          <a:xfrm>
            <a:off x="1843087" y="672130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핵심 </a:t>
            </a:r>
            <a:r>
              <a:rPr lang="ko-KR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컨셉</a:t>
            </a:r>
            <a:endParaRPr lang="en-US" altLang="ko-KR" sz="2800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2481261" y="18342"/>
            <a:ext cx="780425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Head </a:t>
            </a:r>
          </a:p>
          <a:p>
            <a:r>
              <a:rPr lang="en-US" altLang="ko-KR" sz="6000" b="1" spc="50" dirty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    </a:t>
            </a:r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-Core Dream 3 Light"/>
                <a:ea typeface="Arial Unicode MS" panose="020B0604020202020204" pitchFamily="50" charset="-127"/>
                <a:cs typeface="Arial Unicode MS" panose="020B0604020202020204" pitchFamily="50" charset="-127"/>
              </a:rPr>
              <a:t>&amp; 2Conveyor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-Core Dream 3 Ligh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243887" y="672130"/>
            <a:ext cx="22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-2250D</a:t>
            </a:r>
            <a:endParaRPr lang="en-US" altLang="ko-KR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Object 25"/>
          <p:cNvSpPr txBox="1"/>
          <p:nvPr/>
        </p:nvSpPr>
        <p:spPr>
          <a:xfrm>
            <a:off x="2224087" y="1170233"/>
            <a:ext cx="158591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-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 </a:t>
            </a:r>
            <a:r>
              <a:rPr lang="ko-KR" altLang="en-US" sz="1200" b="1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모듈 별 구성</a:t>
            </a:r>
            <a:endParaRPr lang="en-US" sz="1200" b="1" dirty="0" smtClean="0">
              <a:solidFill>
                <a:schemeClr val="accent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grpSp>
        <p:nvGrpSpPr>
          <p:cNvPr id="37" name="그룹 1004"/>
          <p:cNvGrpSpPr/>
          <p:nvPr/>
        </p:nvGrpSpPr>
        <p:grpSpPr>
          <a:xfrm>
            <a:off x="767143" y="2248281"/>
            <a:ext cx="831513" cy="83394"/>
            <a:chOff x="773469" y="3116411"/>
            <a:chExt cx="831513" cy="83394"/>
          </a:xfrm>
        </p:grpSpPr>
        <p:pic>
          <p:nvPicPr>
            <p:cNvPr id="45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69" y="3116411"/>
              <a:ext cx="831513" cy="83394"/>
            </a:xfrm>
            <a:prstGeom prst="rect">
              <a:avLst/>
            </a:prstGeom>
          </p:spPr>
        </p:pic>
      </p:grpSp>
      <p:sp>
        <p:nvSpPr>
          <p:cNvPr id="53" name="Object 34"/>
          <p:cNvSpPr txBox="1"/>
          <p:nvPr/>
        </p:nvSpPr>
        <p:spPr>
          <a:xfrm>
            <a:off x="189547" y="1952625"/>
            <a:ext cx="140261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장비 개요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52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5594" y="768721"/>
            <a:ext cx="10706426" cy="6024462"/>
            <a:chOff x="-5594" y="768721"/>
            <a:chExt cx="10706426" cy="60244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594" y="768721"/>
              <a:ext cx="10706426" cy="6024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11009" y="2736363"/>
            <a:ext cx="5473221" cy="14972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600" kern="0" spc="-200" dirty="0" smtClean="0">
                <a:solidFill>
                  <a:srgbClr val="FFFFFF"/>
                </a:solidFill>
                <a:latin typeface="THERodongSinmun" pitchFamily="34" charset="0"/>
                <a:cs typeface="THERodongSinmun" pitchFamily="34" charset="0"/>
              </a:rPr>
              <a:t>Thank you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843087" y="3866080"/>
            <a:ext cx="720829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kern="0" spc="1300" dirty="0" smtClean="0">
                <a:solidFill>
                  <a:srgbClr val="F94858"/>
                </a:solidFill>
                <a:latin typeface="S-Core Dream 6 Bold" pitchFamily="34" charset="0"/>
                <a:cs typeface="S-Core Dream 6 Bold" pitchFamily="34" charset="0"/>
              </a:rPr>
              <a:t>STS </a:t>
            </a:r>
            <a:r>
              <a:rPr lang="en-US" sz="1100" kern="0" spc="1300" dirty="0" err="1" smtClean="0">
                <a:solidFill>
                  <a:srgbClr val="F94858"/>
                </a:solidFill>
                <a:latin typeface="S-Core Dream 6 Bold" pitchFamily="34" charset="0"/>
                <a:cs typeface="S-Core Dream 6 Bold" pitchFamily="34" charset="0"/>
              </a:rPr>
              <a:t>poduct</a:t>
            </a:r>
            <a:r>
              <a:rPr lang="en-US" sz="1100" kern="0" spc="1300" dirty="0" smtClean="0">
                <a:solidFill>
                  <a:srgbClr val="F94858"/>
                </a:solidFill>
                <a:latin typeface="S-Core Dream 6 Bold" pitchFamily="34" charset="0"/>
                <a:cs typeface="S-Core Dream 6 Bold" pitchFamily="34" charset="0"/>
              </a:rPr>
              <a:t> presentation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3141947" y="4289434"/>
            <a:ext cx="4411344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100" dirty="0">
                <a:solidFill>
                  <a:srgbClr val="FFFFFF"/>
                </a:solidFill>
                <a:latin typeface="S-Core Dream 4 Regular" pitchFamily="34" charset="0"/>
                <a:cs typeface="S-Core Dream 4 Regular" pitchFamily="34" charset="0"/>
              </a:rPr>
              <a:t>This concludes the introduction of </a:t>
            </a:r>
            <a:r>
              <a:rPr lang="en-US" altLang="ko-KR" sz="1100" dirty="0" smtClean="0">
                <a:solidFill>
                  <a:srgbClr val="FFFFFF"/>
                </a:solidFill>
                <a:latin typeface="S-Core Dream 4 Regular" pitchFamily="34" charset="0"/>
                <a:cs typeface="S-Core Dream 4 Regular" pitchFamily="34" charset="0"/>
              </a:rPr>
              <a:t>STS product</a:t>
            </a:r>
            <a:r>
              <a:rPr lang="en-US" sz="1100" dirty="0" smtClean="0">
                <a:solidFill>
                  <a:srgbClr val="FFFFFF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</a:p>
        </p:txBody>
      </p:sp>
      <p:sp>
        <p:nvSpPr>
          <p:cNvPr id="12" name="Object 11"/>
          <p:cNvSpPr txBox="1"/>
          <p:nvPr/>
        </p:nvSpPr>
        <p:spPr>
          <a:xfrm>
            <a:off x="4514654" y="6067425"/>
            <a:ext cx="166593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S-Core Dream 4 Regular" pitchFamily="34" charset="0"/>
                <a:cs typeface="S-Core Dream 4 Regular" pitchFamily="34" charset="0"/>
              </a:rPr>
              <a:t>www.smt-sts.com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402" y="758762"/>
            <a:ext cx="7556770" cy="6051398"/>
          </a:xfrm>
          <a:prstGeom prst="rect">
            <a:avLst/>
          </a:prstGeom>
        </p:spPr>
      </p:pic>
      <p:sp>
        <p:nvSpPr>
          <p:cNvPr id="58" name="Object 18"/>
          <p:cNvSpPr txBox="1"/>
          <p:nvPr/>
        </p:nvSpPr>
        <p:spPr>
          <a:xfrm rot="-16200000">
            <a:off x="8685817" y="5244496"/>
            <a:ext cx="281940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600" kern="0" spc="-200" dirty="0" smtClean="0">
                <a:solidFill>
                  <a:schemeClr val="bg1">
                    <a:lumMod val="8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Play" pitchFamily="34" charset="0"/>
              </a:rPr>
              <a:t>2023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59" name="Object 19"/>
          <p:cNvSpPr txBox="1"/>
          <p:nvPr/>
        </p:nvSpPr>
        <p:spPr>
          <a:xfrm>
            <a:off x="8853487" y="851979"/>
            <a:ext cx="1776412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Introducing our </a:t>
            </a:r>
            <a:r>
              <a:rPr lang="en-US" sz="1100" dirty="0" smtClean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product</a:t>
            </a:r>
            <a:endParaRPr lang="en-US" sz="1400" dirty="0"/>
          </a:p>
        </p:txBody>
      </p:sp>
      <p:sp>
        <p:nvSpPr>
          <p:cNvPr id="60" name="Object 20"/>
          <p:cNvSpPr txBox="1"/>
          <p:nvPr/>
        </p:nvSpPr>
        <p:spPr>
          <a:xfrm>
            <a:off x="8853487" y="1380369"/>
            <a:ext cx="1762124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Noto Sans CJK KR DemiLight" pitchFamily="34" charset="0"/>
                <a:cs typeface="Noto Sans CJK KR DemiLight" pitchFamily="34" charset="0"/>
              </a:rPr>
              <a:t>Start and Smart</a:t>
            </a:r>
            <a:endParaRPr lang="en-US" sz="1400" dirty="0"/>
          </a:p>
        </p:txBody>
      </p:sp>
      <p:sp>
        <p:nvSpPr>
          <p:cNvPr id="61" name="Object 21"/>
          <p:cNvSpPr txBox="1"/>
          <p:nvPr/>
        </p:nvSpPr>
        <p:spPr>
          <a:xfrm>
            <a:off x="8863011" y="3749159"/>
            <a:ext cx="16002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STS  Co., Ltd.</a:t>
            </a:r>
            <a:endParaRPr lang="en-US" dirty="0"/>
          </a:p>
        </p:txBody>
      </p:sp>
      <p:sp>
        <p:nvSpPr>
          <p:cNvPr id="64" name="Object 14"/>
          <p:cNvSpPr txBox="1"/>
          <p:nvPr/>
        </p:nvSpPr>
        <p:spPr>
          <a:xfrm rot="-5400000">
            <a:off x="1876250" y="5043662"/>
            <a:ext cx="280147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youtube.com/@</a:t>
            </a:r>
            <a:r>
              <a:rPr lang="en-US" sz="1200" dirty="0" err="1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smt-sts</a:t>
            </a:r>
            <a:endParaRPr lang="en-US" dirty="0"/>
          </a:p>
        </p:txBody>
      </p:sp>
      <p:sp>
        <p:nvSpPr>
          <p:cNvPr id="66" name="Object 16"/>
          <p:cNvSpPr txBox="1"/>
          <p:nvPr/>
        </p:nvSpPr>
        <p:spPr>
          <a:xfrm>
            <a:off x="6796088" y="334804"/>
            <a:ext cx="205740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Noto Sans CJK KR Bold" pitchFamily="34" charset="0"/>
                <a:cs typeface="Noto Sans CJK KR Bold" pitchFamily="34" charset="0"/>
              </a:rPr>
              <a:t>SMT TOTAL SOLUTION</a:t>
            </a:r>
            <a:endParaRPr lang="en-US" sz="1200" dirty="0"/>
          </a:p>
        </p:txBody>
      </p:sp>
      <p:sp>
        <p:nvSpPr>
          <p:cNvPr id="68" name="Object 12"/>
          <p:cNvSpPr txBox="1"/>
          <p:nvPr/>
        </p:nvSpPr>
        <p:spPr>
          <a:xfrm>
            <a:off x="4891087" y="1279475"/>
            <a:ext cx="367032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kern="0" spc="-100" dirty="0" smtClean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arabun ExtraBold" pitchFamily="34" charset="0"/>
              </a:rPr>
              <a:t>Intro</a:t>
            </a:r>
            <a:endParaRPr lang="en-US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9" name="Object 13"/>
          <p:cNvSpPr txBox="1"/>
          <p:nvPr/>
        </p:nvSpPr>
        <p:spPr>
          <a:xfrm>
            <a:off x="5623993" y="2624318"/>
            <a:ext cx="281675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PAGE_001</a:t>
            </a:r>
          </a:p>
          <a:p>
            <a:pPr algn="r"/>
            <a:r>
              <a:rPr 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Common Feature</a:t>
            </a:r>
          </a:p>
          <a:p>
            <a:pPr algn="r"/>
            <a:endParaRPr lang="en-US" sz="1200" dirty="0"/>
          </a:p>
        </p:txBody>
      </p:sp>
      <p:sp>
        <p:nvSpPr>
          <p:cNvPr id="70" name="Object 22"/>
          <p:cNvSpPr txBox="1"/>
          <p:nvPr/>
        </p:nvSpPr>
        <p:spPr>
          <a:xfrm>
            <a:off x="5623993" y="3214724"/>
            <a:ext cx="281675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PAGE_002</a:t>
            </a:r>
          </a:p>
          <a:p>
            <a:pPr algn="r"/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Model Name</a:t>
            </a:r>
          </a:p>
        </p:txBody>
      </p:sp>
      <p:sp>
        <p:nvSpPr>
          <p:cNvPr id="71" name="Object 23"/>
          <p:cNvSpPr txBox="1"/>
          <p:nvPr/>
        </p:nvSpPr>
        <p:spPr>
          <a:xfrm>
            <a:off x="5623993" y="3805130"/>
            <a:ext cx="281675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Noto Sans CJK KR Medium" pitchFamily="34" charset="0"/>
                <a:cs typeface="Noto Sans CJK KR Medium" pitchFamily="34" charset="0"/>
              </a:rPr>
              <a:t>PAGE_003</a:t>
            </a: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Noto Sans CJK KR Regular"/>
                <a:ea typeface="굴림" panose="020B0600000101010101" pitchFamily="50" charset="-127"/>
              </a:rPr>
              <a:t>Performance</a:t>
            </a:r>
            <a:r>
              <a:rPr lang="ko-KR" altLang="en-US" sz="1000" dirty="0">
                <a:solidFill>
                  <a:schemeClr val="bg1"/>
                </a:solidFill>
                <a:latin typeface="Noto Sans CJK KR Regular"/>
                <a:ea typeface="굴림" panose="020B0600000101010101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Noto Sans CJK KR Regular"/>
                <a:ea typeface="굴림" panose="020B0600000101010101" pitchFamily="50" charset="-127"/>
              </a:rPr>
              <a:t>of Marking Quality</a:t>
            </a:r>
            <a:endParaRPr lang="ko-KR" altLang="en-US" sz="1000" dirty="0">
              <a:solidFill>
                <a:schemeClr val="bg1"/>
              </a:solidFill>
              <a:latin typeface="Noto Sans CJK KR Regular"/>
              <a:ea typeface="굴림" panose="020B0600000101010101" pitchFamily="50" charset="-127"/>
            </a:endParaRPr>
          </a:p>
        </p:txBody>
      </p:sp>
      <p:sp>
        <p:nvSpPr>
          <p:cNvPr id="75" name="Object 14"/>
          <p:cNvSpPr txBox="1"/>
          <p:nvPr/>
        </p:nvSpPr>
        <p:spPr>
          <a:xfrm rot="-5400000">
            <a:off x="2581347" y="1138165"/>
            <a:ext cx="139127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smt-sts.com</a:t>
            </a:r>
            <a:endParaRPr lang="en-US" dirty="0"/>
          </a:p>
        </p:txBody>
      </p:sp>
      <p:sp>
        <p:nvSpPr>
          <p:cNvPr id="14" name="Object 23"/>
          <p:cNvSpPr txBox="1"/>
          <p:nvPr/>
        </p:nvSpPr>
        <p:spPr>
          <a:xfrm>
            <a:off x="5627157" y="4432727"/>
            <a:ext cx="2816755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PAGE_004</a:t>
            </a:r>
          </a:p>
          <a:p>
            <a:pPr algn="r"/>
            <a:r>
              <a:rPr 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MES 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22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>
                <a:lumMod val="63000"/>
                <a:lumOff val="37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jj89\OneDrive\문서\카카오톡 받은 파일\KakaoTalk_20230617_122317497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75" y="4639224"/>
            <a:ext cx="1825875" cy="1369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Object 26"/>
          <p:cNvSpPr txBox="1"/>
          <p:nvPr/>
        </p:nvSpPr>
        <p:spPr>
          <a:xfrm>
            <a:off x="1100113" y="969229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Common Feature</a:t>
            </a:r>
            <a:endParaRPr lang="en-US" altLang="ko-KR" sz="28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57287" y="149244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플랫폼 일체화로 편리한 </a:t>
            </a:r>
            <a:r>
              <a:rPr lang="en-US" altLang="ko-KR" sz="1400" dirty="0"/>
              <a:t>In-Line </a:t>
            </a:r>
            <a:r>
              <a:rPr lang="ko-KR" altLang="en-US" sz="1400" dirty="0"/>
              <a:t>운영 가능</a:t>
            </a:r>
            <a:endParaRPr lang="ko-KR" altLang="en-US" sz="1400" dirty="0"/>
          </a:p>
        </p:txBody>
      </p:sp>
      <p:grpSp>
        <p:nvGrpSpPr>
          <p:cNvPr id="92" name="그룹 91"/>
          <p:cNvGrpSpPr/>
          <p:nvPr/>
        </p:nvGrpSpPr>
        <p:grpSpPr>
          <a:xfrm>
            <a:off x="1409315" y="2633356"/>
            <a:ext cx="2736304" cy="45719"/>
            <a:chOff x="404664" y="2216696"/>
            <a:chExt cx="2304256" cy="0"/>
          </a:xfrm>
        </p:grpSpPr>
        <p:cxnSp>
          <p:nvCxnSpPr>
            <p:cNvPr id="94" name="직선 연결선 93"/>
            <p:cNvCxnSpPr/>
            <p:nvPr/>
          </p:nvCxnSpPr>
          <p:spPr>
            <a:xfrm>
              <a:off x="404664" y="2216696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404664" y="2216696"/>
              <a:ext cx="144016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1337307" y="227331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01. In-Line Conveyor System</a:t>
            </a:r>
            <a:endParaRPr lang="ko-KR" alt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6791894" y="5196025"/>
            <a:ext cx="2232249" cy="72009"/>
            <a:chOff x="404664" y="2216696"/>
            <a:chExt cx="2304256" cy="0"/>
          </a:xfrm>
        </p:grpSpPr>
        <p:cxnSp>
          <p:nvCxnSpPr>
            <p:cNvPr id="113" name="직선 연결선 112"/>
            <p:cNvCxnSpPr/>
            <p:nvPr/>
          </p:nvCxnSpPr>
          <p:spPr>
            <a:xfrm>
              <a:off x="404664" y="2216696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404664" y="2216696"/>
              <a:ext cx="144016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6719887" y="4835986"/>
            <a:ext cx="318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02. Interface </a:t>
            </a:r>
            <a:r>
              <a:rPr lang="ko-KR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기능 확장</a:t>
            </a:r>
            <a:endParaRPr lang="ko-KR" alt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626318" y="352425"/>
            <a:ext cx="826278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Common Feature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24" name="Object 26"/>
          <p:cNvSpPr txBox="1"/>
          <p:nvPr/>
        </p:nvSpPr>
        <p:spPr>
          <a:xfrm>
            <a:off x="2199625" y="1153894"/>
            <a:ext cx="432403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3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공통 기능</a:t>
            </a:r>
            <a:endParaRPr lang="en-US" altLang="ko-KR" sz="36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9315" y="2698604"/>
            <a:ext cx="38164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3-Stage Conveyor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자동 폭 조절 기능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Large &amp; Long PCB 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대응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(2-Stage) 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6557" y="5323927"/>
            <a:ext cx="30393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Marking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 후 바코드  자동인식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Customized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MES 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지원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(Option)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Monitor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 일체형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PC 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적용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237" t="24812" r="42403" b="48009"/>
          <a:stretch/>
        </p:blipFill>
        <p:spPr>
          <a:xfrm>
            <a:off x="4967287" y="5762625"/>
            <a:ext cx="1424031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24" y="2028825"/>
            <a:ext cx="3165483" cy="1772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>
                <a:lumMod val="63000"/>
                <a:lumOff val="37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1459936" y="2748858"/>
            <a:ext cx="2537180" cy="144017"/>
            <a:chOff x="404664" y="2216696"/>
            <a:chExt cx="2304256" cy="0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404664" y="2216696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404664" y="2216696"/>
              <a:ext cx="144016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387928" y="238881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03. High Performance</a:t>
            </a:r>
            <a:endParaRPr lang="ko-KR" alt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6549983" y="5463195"/>
            <a:ext cx="2145021" cy="45719"/>
            <a:chOff x="404664" y="2216696"/>
            <a:chExt cx="2304256" cy="0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404664" y="2216696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404664" y="2216696"/>
              <a:ext cx="144016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477976" y="5103156"/>
            <a:ext cx="318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04. USER</a:t>
            </a:r>
            <a:r>
              <a:rPr lang="ko-KR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편의성 향상</a:t>
            </a:r>
            <a:endParaRPr lang="ko-KR" alt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7928" y="2867025"/>
            <a:ext cx="34563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Printer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연동 자동 발행 및 부착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Vision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인식 및 위치 보정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별도의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Label Separator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장착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1100113" y="969229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Common Feature</a:t>
            </a:r>
            <a:endParaRPr lang="en-US" altLang="ko-KR" sz="28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626318" y="352425"/>
            <a:ext cx="826278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Common Feature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34" name="Object 26"/>
          <p:cNvSpPr txBox="1"/>
          <p:nvPr/>
        </p:nvSpPr>
        <p:spPr>
          <a:xfrm>
            <a:off x="2199625" y="1153894"/>
            <a:ext cx="432403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3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공통 기능</a:t>
            </a:r>
            <a:endParaRPr lang="en-US" altLang="ko-KR" sz="36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8550" y="5590943"/>
            <a:ext cx="3471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Teaching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Camera 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기본 장착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Edge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Fixer 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장착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(PCB 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틀어짐 방지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Touch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Monitor ( Easy UI 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환경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무한 저장 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15456" t="41015" r="15815" b="22181"/>
          <a:stretch/>
        </p:blipFill>
        <p:spPr>
          <a:xfrm>
            <a:off x="5264218" y="2388819"/>
            <a:ext cx="2446266" cy="1540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46" y="4924425"/>
            <a:ext cx="2559968" cy="1919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157287" y="149244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플랫폼 일체화로 편리한 </a:t>
            </a:r>
            <a:r>
              <a:rPr lang="en-US" altLang="ko-KR" sz="1400" dirty="0"/>
              <a:t>In-Line </a:t>
            </a:r>
            <a:r>
              <a:rPr lang="ko-KR" altLang="en-US" sz="1400" dirty="0"/>
              <a:t>운영 가능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560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>
                <a:lumMod val="63000"/>
                <a:lumOff val="37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887" y="6030545"/>
            <a:ext cx="3480346" cy="94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26"/>
          <p:cNvSpPr txBox="1"/>
          <p:nvPr/>
        </p:nvSpPr>
        <p:spPr>
          <a:xfrm>
            <a:off x="694450" y="276225"/>
            <a:ext cx="582870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Model Name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1126332" y="947889"/>
            <a:ext cx="29265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Model Name</a:t>
            </a:r>
            <a:endParaRPr lang="en-US" altLang="ko-KR" sz="28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395287" y="1209499"/>
            <a:ext cx="54017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3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모델 별 분류</a:t>
            </a:r>
            <a:endParaRPr lang="en-US" altLang="ko-KR" sz="36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08571" y="2681729"/>
            <a:ext cx="2608392" cy="3998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INK</a:t>
            </a:r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-1400S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3565146" y="2905889"/>
            <a:ext cx="1295928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spc="150" dirty="0" smtClean="0">
                <a:ln w="11430"/>
                <a:solidFill>
                  <a:schemeClr val="tx1"/>
                </a:solidFill>
              </a:rPr>
              <a:t>INKJET MARKER</a:t>
            </a:r>
            <a:endParaRPr lang="ko-KR" altLang="en-US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4999715" y="2911947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spc="150" dirty="0">
                <a:ln w="11430"/>
                <a:solidFill>
                  <a:schemeClr val="tx1"/>
                </a:solidFill>
              </a:rPr>
              <a:t>HEAD</a:t>
            </a:r>
            <a:r>
              <a:rPr lang="en-US" altLang="ko-KR" sz="900" b="1" spc="150" baseline="0" dirty="0">
                <a:ln w="11430"/>
                <a:solidFill>
                  <a:schemeClr val="tx1"/>
                </a:solidFill>
              </a:rPr>
              <a:t> </a:t>
            </a:r>
            <a:r>
              <a:rPr lang="ko-KR" altLang="en-US" sz="900" b="1" spc="150" dirty="0" err="1" smtClean="0">
                <a:ln w="11430"/>
                <a:solidFill>
                  <a:schemeClr val="tx1"/>
                </a:solidFill>
              </a:rPr>
              <a:t>갯</a:t>
            </a:r>
            <a:r>
              <a:rPr lang="ko-KR" altLang="en-US" sz="900" b="1" spc="150" dirty="0" err="1">
                <a:ln w="11430"/>
                <a:solidFill>
                  <a:schemeClr val="tx1"/>
                </a:solidFill>
              </a:rPr>
              <a:t>수</a:t>
            </a:r>
            <a:endParaRPr lang="ko-KR" altLang="en-US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6209949" y="2918005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b="1" spc="150" dirty="0" err="1">
                <a:ln w="11430"/>
                <a:solidFill>
                  <a:schemeClr val="tx1"/>
                </a:solidFill>
              </a:rPr>
              <a:t>컨</a:t>
            </a:r>
            <a:r>
              <a:rPr lang="ko-KR" altLang="en-US" sz="900" b="1" spc="150" dirty="0" err="1" smtClean="0">
                <a:ln w="11430"/>
                <a:solidFill>
                  <a:schemeClr val="tx1"/>
                </a:solidFill>
              </a:rPr>
              <a:t>베어</a:t>
            </a:r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  </a:t>
            </a:r>
            <a:r>
              <a:rPr lang="ko-KR" altLang="en-US" sz="900" b="1" spc="150" dirty="0">
                <a:ln w="11430"/>
                <a:solidFill>
                  <a:schemeClr val="tx1"/>
                </a:solidFill>
              </a:rPr>
              <a:t>폭</a:t>
            </a:r>
            <a:endParaRPr lang="en-US" altLang="ko-KR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7457767" y="2918005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장비크기</a:t>
            </a:r>
            <a:r>
              <a:rPr lang="en-US" altLang="ko-KR" sz="900" b="1" spc="150" dirty="0" smtClean="0">
                <a:ln w="11430"/>
                <a:solidFill>
                  <a:schemeClr val="tx1"/>
                </a:solidFill>
              </a:rPr>
              <a:t>(S)</a:t>
            </a:r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 </a:t>
            </a:r>
            <a:endParaRPr lang="en-US" altLang="ko-KR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708571" y="3618356"/>
            <a:ext cx="2608392" cy="424087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INK-1500L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0" name="TextBox 9"/>
          <p:cNvSpPr txBox="1"/>
          <p:nvPr/>
        </p:nvSpPr>
        <p:spPr>
          <a:xfrm>
            <a:off x="3927464" y="2548445"/>
            <a:ext cx="638944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INK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1" name="TextBox 10"/>
          <p:cNvSpPr txBox="1"/>
          <p:nvPr/>
        </p:nvSpPr>
        <p:spPr>
          <a:xfrm>
            <a:off x="5360529" y="2560562"/>
            <a:ext cx="285646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>
                <a:ln w="11430"/>
                <a:solidFill>
                  <a:schemeClr val="tx1"/>
                </a:solidFill>
              </a:rPr>
              <a:t>1</a:t>
            </a:r>
            <a:endParaRPr lang="ko-KR" altLang="en-US" sz="2000" b="1" spc="150">
              <a:ln w="11430"/>
              <a:solidFill>
                <a:schemeClr val="tx1"/>
              </a:solidFill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6332960" y="2554503"/>
            <a:ext cx="826867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400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3" name="TextBox 12"/>
          <p:cNvSpPr txBox="1"/>
          <p:nvPr/>
        </p:nvSpPr>
        <p:spPr>
          <a:xfrm>
            <a:off x="7841133" y="2554503"/>
            <a:ext cx="285646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>
                <a:ln w="11430"/>
                <a:solidFill>
                  <a:schemeClr val="tx1"/>
                </a:solidFill>
              </a:rPr>
              <a:t>S</a:t>
            </a:r>
            <a:endParaRPr lang="ko-KR" altLang="en-US" sz="2000" b="1" spc="150">
              <a:ln w="11430"/>
              <a:solidFill>
                <a:schemeClr val="tx1"/>
              </a:solidFill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3565146" y="3878866"/>
            <a:ext cx="1295928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spc="150" dirty="0">
                <a:ln w="11430"/>
                <a:solidFill>
                  <a:schemeClr val="tx1"/>
                </a:solidFill>
              </a:rPr>
              <a:t>INKJET MARKER</a:t>
            </a:r>
            <a:endParaRPr lang="ko-KR" altLang="en-US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5" name="TextBox 14"/>
          <p:cNvSpPr txBox="1"/>
          <p:nvPr/>
        </p:nvSpPr>
        <p:spPr>
          <a:xfrm>
            <a:off x="4999715" y="3884925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spc="150" dirty="0">
                <a:ln w="11430"/>
                <a:solidFill>
                  <a:schemeClr val="tx1"/>
                </a:solidFill>
              </a:rPr>
              <a:t>HEAD</a:t>
            </a:r>
            <a:r>
              <a:rPr lang="en-US" altLang="ko-KR" sz="900" b="1" spc="150" baseline="0" dirty="0">
                <a:ln w="11430"/>
                <a:solidFill>
                  <a:schemeClr val="tx1"/>
                </a:solidFill>
              </a:rPr>
              <a:t> </a:t>
            </a:r>
            <a:r>
              <a:rPr lang="ko-KR" altLang="en-US" sz="900" b="1" spc="150" dirty="0" err="1" smtClean="0">
                <a:ln w="11430"/>
                <a:solidFill>
                  <a:schemeClr val="tx1"/>
                </a:solidFill>
              </a:rPr>
              <a:t>갯</a:t>
            </a:r>
            <a:r>
              <a:rPr lang="ko-KR" altLang="en-US" sz="900" b="1" spc="150" dirty="0" err="1">
                <a:ln w="11430"/>
                <a:solidFill>
                  <a:schemeClr val="tx1"/>
                </a:solidFill>
              </a:rPr>
              <a:t>수</a:t>
            </a:r>
            <a:endParaRPr lang="ko-KR" altLang="en-US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6209949" y="3890983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b="1" spc="150" dirty="0" err="1">
                <a:ln w="11430"/>
                <a:solidFill>
                  <a:schemeClr val="tx1"/>
                </a:solidFill>
              </a:rPr>
              <a:t>컨</a:t>
            </a:r>
            <a:r>
              <a:rPr lang="ko-KR" altLang="en-US" sz="900" b="1" spc="150" dirty="0" err="1" smtClean="0">
                <a:ln w="11430"/>
                <a:solidFill>
                  <a:schemeClr val="tx1"/>
                </a:solidFill>
              </a:rPr>
              <a:t>베어</a:t>
            </a:r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  </a:t>
            </a:r>
            <a:r>
              <a:rPr lang="ko-KR" altLang="en-US" sz="900" b="1" spc="150" dirty="0">
                <a:ln w="11430"/>
                <a:solidFill>
                  <a:schemeClr val="tx1"/>
                </a:solidFill>
              </a:rPr>
              <a:t>폭</a:t>
            </a:r>
            <a:endParaRPr lang="en-US" altLang="ko-KR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7457767" y="3890983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장비크기</a:t>
            </a:r>
            <a:r>
              <a:rPr lang="en-US" altLang="ko-KR" sz="900" b="1" spc="150" dirty="0" smtClean="0">
                <a:ln w="11430"/>
                <a:solidFill>
                  <a:schemeClr val="tx1"/>
                </a:solidFill>
              </a:rPr>
              <a:t>(L)</a:t>
            </a:r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 </a:t>
            </a:r>
            <a:endParaRPr lang="en-US" altLang="ko-KR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3927464" y="3521423"/>
            <a:ext cx="638944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>
                <a:ln w="11430"/>
                <a:solidFill>
                  <a:schemeClr val="tx1"/>
                </a:solidFill>
              </a:rPr>
              <a:t>INK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9" name="TextBox 18"/>
          <p:cNvSpPr txBox="1"/>
          <p:nvPr/>
        </p:nvSpPr>
        <p:spPr>
          <a:xfrm>
            <a:off x="5360529" y="3533539"/>
            <a:ext cx="285646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>
                <a:ln w="11430"/>
                <a:solidFill>
                  <a:schemeClr val="tx1"/>
                </a:solidFill>
              </a:rPr>
              <a:t>1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6332959" y="3527481"/>
            <a:ext cx="826869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500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51" name="TextBox 20"/>
          <p:cNvSpPr txBox="1"/>
          <p:nvPr/>
        </p:nvSpPr>
        <p:spPr>
          <a:xfrm>
            <a:off x="7841133" y="3527481"/>
            <a:ext cx="285646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>
                <a:ln w="11430"/>
                <a:solidFill>
                  <a:schemeClr val="tx1"/>
                </a:solidFill>
              </a:rPr>
              <a:t>L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708571" y="4548806"/>
            <a:ext cx="2608392" cy="424087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INK-2250D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3565146" y="4809316"/>
            <a:ext cx="1295928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spc="150" dirty="0">
                <a:ln w="11430"/>
                <a:solidFill>
                  <a:schemeClr val="tx1"/>
                </a:solidFill>
              </a:rPr>
              <a:t>INKJET MARKER</a:t>
            </a:r>
            <a:endParaRPr lang="ko-KR" altLang="en-US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3" name="TextBox 14"/>
          <p:cNvSpPr txBox="1"/>
          <p:nvPr/>
        </p:nvSpPr>
        <p:spPr>
          <a:xfrm>
            <a:off x="4999715" y="4815374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spc="150" dirty="0">
                <a:ln w="11430"/>
                <a:solidFill>
                  <a:schemeClr val="tx1"/>
                </a:solidFill>
              </a:rPr>
              <a:t>HEAD</a:t>
            </a:r>
            <a:r>
              <a:rPr lang="en-US" altLang="ko-KR" sz="900" b="1" spc="150" baseline="0" dirty="0">
                <a:ln w="11430"/>
                <a:solidFill>
                  <a:schemeClr val="tx1"/>
                </a:solidFill>
              </a:rPr>
              <a:t> </a:t>
            </a:r>
            <a:r>
              <a:rPr lang="ko-KR" altLang="en-US" sz="900" b="1" spc="150" dirty="0" err="1" smtClean="0">
                <a:ln w="11430"/>
                <a:solidFill>
                  <a:schemeClr val="tx1"/>
                </a:solidFill>
              </a:rPr>
              <a:t>갯</a:t>
            </a:r>
            <a:r>
              <a:rPr lang="ko-KR" altLang="en-US" sz="900" b="1" spc="150" dirty="0" err="1">
                <a:ln w="11430"/>
                <a:solidFill>
                  <a:schemeClr val="tx1"/>
                </a:solidFill>
              </a:rPr>
              <a:t>수</a:t>
            </a:r>
            <a:endParaRPr lang="ko-KR" altLang="en-US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4" name="TextBox 15"/>
          <p:cNvSpPr txBox="1"/>
          <p:nvPr/>
        </p:nvSpPr>
        <p:spPr>
          <a:xfrm>
            <a:off x="6209949" y="4821433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 b="1" spc="150" dirty="0" err="1">
                <a:ln w="11430"/>
                <a:solidFill>
                  <a:schemeClr val="tx1"/>
                </a:solidFill>
              </a:rPr>
              <a:t>컨</a:t>
            </a:r>
            <a:r>
              <a:rPr lang="ko-KR" altLang="en-US" sz="900" b="1" spc="150" dirty="0" err="1" smtClean="0">
                <a:ln w="11430"/>
                <a:solidFill>
                  <a:schemeClr val="tx1"/>
                </a:solidFill>
              </a:rPr>
              <a:t>베어</a:t>
            </a:r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  </a:t>
            </a:r>
            <a:r>
              <a:rPr lang="ko-KR" altLang="en-US" sz="900" b="1" spc="150" dirty="0">
                <a:ln w="11430"/>
                <a:solidFill>
                  <a:schemeClr val="tx1"/>
                </a:solidFill>
              </a:rPr>
              <a:t>폭</a:t>
            </a:r>
            <a:endParaRPr lang="en-US" altLang="ko-KR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5" name="TextBox 16"/>
          <p:cNvSpPr txBox="1"/>
          <p:nvPr/>
        </p:nvSpPr>
        <p:spPr>
          <a:xfrm>
            <a:off x="7457767" y="4821433"/>
            <a:ext cx="1082445" cy="254452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spc="150" dirty="0" smtClean="0">
                <a:ln w="11430"/>
                <a:solidFill>
                  <a:schemeClr val="tx1"/>
                </a:solidFill>
              </a:rPr>
              <a:t>DUAL</a:t>
            </a:r>
            <a:r>
              <a:rPr lang="ko-KR" altLang="en-US" sz="900" b="1" spc="150" dirty="0" smtClean="0">
                <a:ln w="11430"/>
                <a:solidFill>
                  <a:schemeClr val="tx1"/>
                </a:solidFill>
              </a:rPr>
              <a:t> </a:t>
            </a:r>
            <a:endParaRPr lang="en-US" altLang="ko-KR" sz="9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6" name="TextBox 17"/>
          <p:cNvSpPr txBox="1"/>
          <p:nvPr/>
        </p:nvSpPr>
        <p:spPr>
          <a:xfrm>
            <a:off x="3927464" y="4451871"/>
            <a:ext cx="638944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>
                <a:ln w="11430"/>
                <a:solidFill>
                  <a:schemeClr val="tx1"/>
                </a:solidFill>
              </a:rPr>
              <a:t>INK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7" name="TextBox 18"/>
          <p:cNvSpPr txBox="1"/>
          <p:nvPr/>
        </p:nvSpPr>
        <p:spPr>
          <a:xfrm>
            <a:off x="5360529" y="4463988"/>
            <a:ext cx="285646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>
                <a:ln w="11430"/>
                <a:solidFill>
                  <a:schemeClr val="tx1"/>
                </a:solidFill>
              </a:rPr>
              <a:t>2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8" name="TextBox 19"/>
          <p:cNvSpPr txBox="1"/>
          <p:nvPr/>
        </p:nvSpPr>
        <p:spPr>
          <a:xfrm>
            <a:off x="6332956" y="4457930"/>
            <a:ext cx="826874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25</a:t>
            </a:r>
            <a:r>
              <a:rPr lang="en-US" altLang="ko-KR" sz="2000" b="1" spc="150" dirty="0" smtClean="0">
                <a:ln w="11430"/>
                <a:solidFill>
                  <a:schemeClr val="tx1"/>
                </a:solidFill>
              </a:rPr>
              <a:t>0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7841133" y="4457930"/>
            <a:ext cx="285646" cy="302918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150" dirty="0">
                <a:ln w="11430"/>
                <a:solidFill>
                  <a:schemeClr val="tx1"/>
                </a:solidFill>
              </a:rPr>
              <a:t>D</a:t>
            </a:r>
            <a:endParaRPr lang="ko-KR" altLang="en-US" sz="2000" b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171970" y="6080283"/>
            <a:ext cx="1870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Comparison 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table</a:t>
            </a:r>
            <a:endParaRPr lang="ko-KR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171970" y="6505962"/>
            <a:ext cx="2232249" cy="72009"/>
            <a:chOff x="404664" y="2216696"/>
            <a:chExt cx="2304256" cy="0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404664" y="2216696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04664" y="2216696"/>
              <a:ext cx="144016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22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>
                <a:lumMod val="63000"/>
                <a:lumOff val="37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26"/>
          <p:cNvSpPr txBox="1"/>
          <p:nvPr/>
        </p:nvSpPr>
        <p:spPr>
          <a:xfrm>
            <a:off x="694450" y="276225"/>
            <a:ext cx="930203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dirty="0" smtClean="0">
                <a:solidFill>
                  <a:schemeClr val="tx1">
                    <a:alpha val="4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Performance</a:t>
            </a:r>
            <a:r>
              <a:rPr lang="ko-KR" altLang="en-US" sz="6000" b="1" dirty="0" smtClean="0">
                <a:solidFill>
                  <a:schemeClr val="tx1">
                    <a:alpha val="4000"/>
                  </a:schemeClr>
                </a:solidFill>
                <a:latin typeface="Segoe UI Black" panose="020B0A02040204020203" pitchFamily="34" charset="0"/>
              </a:rPr>
              <a:t> </a:t>
            </a:r>
            <a:r>
              <a:rPr lang="en-US" altLang="ko-KR" sz="6000" b="1" dirty="0">
                <a:solidFill>
                  <a:schemeClr val="tx1">
                    <a:alpha val="4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of </a:t>
            </a:r>
            <a:r>
              <a:rPr lang="en-US" altLang="ko-KR" sz="6000" b="1" dirty="0" smtClean="0">
                <a:solidFill>
                  <a:schemeClr val="tx1">
                    <a:alpha val="4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</a:t>
            </a:r>
          </a:p>
          <a:p>
            <a:r>
              <a:rPr lang="en-US" altLang="ko-KR" sz="6000" b="1" dirty="0">
                <a:solidFill>
                  <a:schemeClr val="tx1">
                    <a:alpha val="4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6000" b="1" dirty="0" smtClean="0">
                <a:solidFill>
                  <a:schemeClr val="tx1">
                    <a:alpha val="4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         Marking </a:t>
            </a:r>
            <a:r>
              <a:rPr lang="en-US" altLang="ko-KR" sz="6000" b="1" dirty="0">
                <a:solidFill>
                  <a:schemeClr val="tx1">
                    <a:alpha val="4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Quality</a:t>
            </a:r>
            <a:endParaRPr lang="ko-KR" altLang="en-US" sz="6000" b="1" dirty="0">
              <a:solidFill>
                <a:schemeClr val="tx1">
                  <a:alpha val="4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1126332" y="947889"/>
            <a:ext cx="59745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Performance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of Marking Quality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00817"/>
              </p:ext>
            </p:extLst>
          </p:nvPr>
        </p:nvGraphicFramePr>
        <p:xfrm>
          <a:off x="1157287" y="2028825"/>
          <a:ext cx="3816350" cy="31035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97286"/>
                <a:gridCol w="2619064"/>
              </a:tblGrid>
              <a:tr h="36007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☞ 프린트 출력 〮 기능 </a:t>
                      </a:r>
                      <a:r>
                        <a:rPr lang="en-US" altLang="ko-KR" sz="1050" dirty="0" smtClean="0"/>
                        <a:t>[ Domino</a:t>
                      </a:r>
                      <a:r>
                        <a:rPr lang="en-US" altLang="ko-KR" sz="1050" baseline="0" dirty="0" smtClean="0"/>
                        <a:t> : Ax350i ]</a:t>
                      </a:r>
                      <a:endParaRPr lang="ko-KR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5" marB="45725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인쇄 속도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6.6m/sec (10cpi)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인쇄 크기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Min. 0.8 ~ Max. 16mm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인쇄문자 속도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3,200</a:t>
                      </a:r>
                      <a:r>
                        <a:rPr lang="ko-KR" altLang="en-US" sz="1050" baseline="0" dirty="0" smtClean="0"/>
                        <a:t>자</a:t>
                      </a:r>
                      <a:r>
                        <a:rPr lang="en-US" altLang="ko-KR" sz="1050" baseline="0" dirty="0" smtClean="0"/>
                        <a:t>/</a:t>
                      </a:r>
                      <a:r>
                        <a:rPr lang="ko-KR" altLang="en-US" sz="1050" baseline="0" dirty="0" smtClean="0"/>
                        <a:t>초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인쇄 포트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5x5 ~ 32x24</a:t>
                      </a:r>
                      <a:r>
                        <a:rPr lang="en-US" altLang="ko-KR" sz="1050" baseline="0" dirty="0" smtClean="0"/>
                        <a:t> </a:t>
                      </a:r>
                      <a:r>
                        <a:rPr lang="ko-KR" altLang="en-US" sz="1050" baseline="0" dirty="0" smtClean="0"/>
                        <a:t>로고 및 이미지 삽입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지원 언어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한국어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영어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중국어 동시</a:t>
                      </a:r>
                      <a:r>
                        <a:rPr lang="ko-KR" altLang="en-US" sz="1050" baseline="0" dirty="0" smtClean="0"/>
                        <a:t> 선택가능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바코드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2D </a:t>
                      </a:r>
                      <a:r>
                        <a:rPr lang="ko-KR" altLang="en-US" sz="1050" dirty="0" smtClean="0"/>
                        <a:t>및 다양한 바코드 지원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기타 기능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1</a:t>
                      </a:r>
                      <a:r>
                        <a:rPr lang="ko-KR" altLang="en-US" sz="1050" dirty="0" smtClean="0"/>
                        <a:t>줄 </a:t>
                      </a:r>
                      <a:r>
                        <a:rPr lang="en-US" altLang="ko-KR" sz="1050" dirty="0" smtClean="0"/>
                        <a:t>~ 5</a:t>
                      </a:r>
                      <a:r>
                        <a:rPr lang="ko-KR" altLang="en-US" sz="1050" dirty="0" smtClean="0"/>
                        <a:t>줄 까지 인쇄 가능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실시간 카운팅 모니터 가능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반복 인쇄 및 지연 인쇄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  <a:tr h="2743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메시지 별로 환경 설정 가능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/>
                </a:tc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40759"/>
              </p:ext>
            </p:extLst>
          </p:nvPr>
        </p:nvGraphicFramePr>
        <p:xfrm>
          <a:off x="6948487" y="5389973"/>
          <a:ext cx="2895600" cy="173037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95600"/>
              </a:tblGrid>
              <a:tr h="3597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☞ 통신 및 인터페이스</a:t>
                      </a:r>
                      <a:endParaRPr lang="ko-KR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87" marB="45687" anchor="ctr"/>
                </a:tc>
              </a:tr>
              <a:tr h="2741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smtClean="0"/>
                        <a:t>☞ </a:t>
                      </a:r>
                      <a:r>
                        <a:rPr lang="en-US" altLang="ko-KR" sz="1050" dirty="0" smtClean="0"/>
                        <a:t>RS232</a:t>
                      </a:r>
                      <a:r>
                        <a:rPr lang="en-US" altLang="ko-KR" sz="1050" baseline="0" dirty="0" smtClean="0"/>
                        <a:t> : 9600 ~ 115, 200Bps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687" marB="45687"/>
                </a:tc>
              </a:tr>
              <a:tr h="2741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smtClean="0"/>
                        <a:t>☞</a:t>
                      </a:r>
                      <a:r>
                        <a:rPr lang="ko-KR" altLang="en-US" sz="1050" baseline="0" dirty="0" smtClean="0"/>
                        <a:t> </a:t>
                      </a:r>
                      <a:r>
                        <a:rPr lang="en-US" altLang="ko-KR" sz="1050" baseline="0" dirty="0" smtClean="0"/>
                        <a:t>RS422 : ( Option )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687" marB="45687"/>
                </a:tc>
              </a:tr>
              <a:tr h="2741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smtClean="0"/>
                        <a:t>☞ 잉크 용량 </a:t>
                      </a:r>
                      <a:r>
                        <a:rPr lang="en-US" altLang="ko-KR" sz="1050" dirty="0" smtClean="0"/>
                        <a:t>: 1L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687" marB="45687"/>
                </a:tc>
              </a:tr>
              <a:tr h="2741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smtClean="0"/>
                        <a:t>☞ 인쇄 중 보충 가능 및 수위 센서 내장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687" marB="45687"/>
                </a:tc>
              </a:tr>
              <a:tr h="2741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dirty="0" smtClean="0"/>
                        <a:t>☞ </a:t>
                      </a:r>
                      <a:r>
                        <a:rPr lang="en-US" altLang="ko-KR" sz="1050" dirty="0" smtClean="0"/>
                        <a:t>RFID</a:t>
                      </a:r>
                      <a:r>
                        <a:rPr lang="ko-KR" altLang="en-US" sz="1050" dirty="0" smtClean="0"/>
                        <a:t>에 의한 잉크 정보 제공</a:t>
                      </a:r>
                      <a:endParaRPr lang="ko-KR" alt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687" marB="45687"/>
                </a:tc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71" y="5457825"/>
            <a:ext cx="1411811" cy="155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07" y="3137804"/>
            <a:ext cx="1157579" cy="1195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39" y="2565248"/>
            <a:ext cx="1595305" cy="864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>
                <a:lumMod val="63000"/>
                <a:lumOff val="37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26"/>
          <p:cNvSpPr txBox="1"/>
          <p:nvPr/>
        </p:nvSpPr>
        <p:spPr>
          <a:xfrm>
            <a:off x="694450" y="276225"/>
            <a:ext cx="582870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0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MES System</a:t>
            </a:r>
            <a:endParaRPr lang="en-US" altLang="ko-KR" sz="60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1126332" y="947889"/>
            <a:ext cx="36123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rPr>
              <a:t>MES System</a:t>
            </a:r>
            <a:endParaRPr lang="en-US" altLang="ko-KR" sz="28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50" charset="-127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395287" y="1209499"/>
            <a:ext cx="54017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3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MES</a:t>
            </a:r>
            <a:r>
              <a:rPr lang="ko-KR" altLang="en-US" sz="3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 연</a:t>
            </a:r>
            <a:r>
              <a:rPr lang="ko-KR" altLang="en-US" sz="3600" b="1" spc="50" dirty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동</a:t>
            </a:r>
            <a:r>
              <a:rPr lang="ko-KR" altLang="en-US" sz="3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4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anose="020B0604020202020204" pitchFamily="50" charset="-127"/>
              </a:rPr>
              <a:t> 옵션</a:t>
            </a:r>
            <a:endParaRPr lang="en-US" altLang="ko-KR" sz="3600" b="1" spc="50" dirty="0">
              <a:ln w="13500">
                <a:noFill/>
                <a:prstDash val="solid"/>
              </a:ln>
              <a:solidFill>
                <a:schemeClr val="tx1">
                  <a:alpha val="4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 Unicode MS" panose="020B06040202020202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069337" y="4095196"/>
            <a:ext cx="1754065" cy="1057829"/>
            <a:chOff x="6108822" y="4095196"/>
            <a:chExt cx="1601750" cy="905429"/>
          </a:xfrm>
        </p:grpSpPr>
        <p:pic>
          <p:nvPicPr>
            <p:cNvPr id="2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6182171" y="4879454"/>
              <a:ext cx="1528401" cy="121171"/>
            </a:xfrm>
            <a:prstGeom prst="rect">
              <a:avLst/>
            </a:prstGeom>
          </p:spPr>
        </p:pic>
        <p:sp>
          <p:nvSpPr>
            <p:cNvPr id="24" name="object 34"/>
            <p:cNvSpPr/>
            <p:nvPr/>
          </p:nvSpPr>
          <p:spPr>
            <a:xfrm flipH="1">
              <a:off x="6414696" y="4095196"/>
              <a:ext cx="1062110" cy="775910"/>
            </a:xfrm>
            <a:custGeom>
              <a:avLst/>
              <a:gdLst/>
              <a:ahLst/>
              <a:cxnLst/>
              <a:rect l="l" t="t" r="r" b="b"/>
              <a:pathLst>
                <a:path w="541655" h="367664">
                  <a:moveTo>
                    <a:pt x="536496" y="0"/>
                  </a:moveTo>
                  <a:lnTo>
                    <a:pt x="530346" y="0"/>
                  </a:lnTo>
                  <a:lnTo>
                    <a:pt x="4989" y="0"/>
                  </a:lnTo>
                  <a:lnTo>
                    <a:pt x="0" y="4989"/>
                  </a:lnTo>
                  <a:lnTo>
                    <a:pt x="0" y="367403"/>
                  </a:lnTo>
                  <a:lnTo>
                    <a:pt x="541485" y="367403"/>
                  </a:lnTo>
                  <a:lnTo>
                    <a:pt x="541485" y="4989"/>
                  </a:lnTo>
                  <a:lnTo>
                    <a:pt x="536496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6108822" y="4870956"/>
              <a:ext cx="1413612" cy="55788"/>
            </a:xfrm>
            <a:prstGeom prst="rect">
              <a:avLst/>
            </a:prstGeom>
          </p:spPr>
        </p:pic>
        <p:sp>
          <p:nvSpPr>
            <p:cNvPr id="26" name="object 36"/>
            <p:cNvSpPr/>
            <p:nvPr/>
          </p:nvSpPr>
          <p:spPr>
            <a:xfrm flipH="1">
              <a:off x="6813626" y="4116960"/>
              <a:ext cx="4981" cy="536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490" y="0"/>
                  </a:moveTo>
                  <a:lnTo>
                    <a:pt x="433" y="0"/>
                  </a:lnTo>
                  <a:lnTo>
                    <a:pt x="0" y="433"/>
                  </a:lnTo>
                  <a:lnTo>
                    <a:pt x="0" y="1490"/>
                  </a:lnTo>
                  <a:lnTo>
                    <a:pt x="433" y="1923"/>
                  </a:lnTo>
                  <a:lnTo>
                    <a:pt x="1490" y="1923"/>
                  </a:lnTo>
                  <a:lnTo>
                    <a:pt x="1923" y="1490"/>
                  </a:lnTo>
                  <a:lnTo>
                    <a:pt x="1923" y="961"/>
                  </a:lnTo>
                  <a:lnTo>
                    <a:pt x="1923" y="433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8C8E9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6812938" y="4114905"/>
              <a:ext cx="7562" cy="8158"/>
            </a:xfrm>
            <a:prstGeom prst="rect">
              <a:avLst/>
            </a:prstGeom>
          </p:spPr>
        </p:pic>
        <p:pic>
          <p:nvPicPr>
            <p:cNvPr id="2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6450456" y="4136758"/>
              <a:ext cx="990946" cy="693115"/>
            </a:xfrm>
            <a:prstGeom prst="rect">
              <a:avLst/>
            </a:prstGeom>
          </p:spPr>
        </p:pic>
      </p:grpSp>
      <p:pic>
        <p:nvPicPr>
          <p:cNvPr id="29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2" y="2181225"/>
            <a:ext cx="1754065" cy="1066800"/>
          </a:xfrm>
          <a:prstGeom prst="rect">
            <a:avLst/>
          </a:prstGeom>
        </p:spPr>
      </p:pic>
      <p:pic>
        <p:nvPicPr>
          <p:cNvPr id="30" name="object 42"/>
          <p:cNvPicPr/>
          <p:nvPr/>
        </p:nvPicPr>
        <p:blipFill rotWithShape="1">
          <a:blip r:embed="rId7" cstate="print"/>
          <a:srcRect l="15089" r="10200"/>
          <a:stretch/>
        </p:blipFill>
        <p:spPr>
          <a:xfrm>
            <a:off x="8396287" y="2862758"/>
            <a:ext cx="2177660" cy="3373227"/>
          </a:xfrm>
          <a:prstGeom prst="rect">
            <a:avLst/>
          </a:prstGeom>
        </p:spPr>
      </p:pic>
      <p:pic>
        <p:nvPicPr>
          <p:cNvPr id="31" name="object 77"/>
          <p:cNvPicPr/>
          <p:nvPr/>
        </p:nvPicPr>
        <p:blipFill>
          <a:blip r:embed="rId8" cstate="print"/>
          <a:stretch>
            <a:fillRect/>
          </a:stretch>
        </p:blipFill>
        <p:spPr>
          <a:xfrm flipH="1">
            <a:off x="7953239" y="4233065"/>
            <a:ext cx="388157" cy="277255"/>
          </a:xfrm>
          <a:prstGeom prst="rect">
            <a:avLst/>
          </a:prstGeom>
        </p:spPr>
      </p:pic>
      <p:pic>
        <p:nvPicPr>
          <p:cNvPr id="32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 flipH="1">
            <a:off x="5547600" y="4383958"/>
            <a:ext cx="243019" cy="198715"/>
          </a:xfrm>
          <a:prstGeom prst="rect">
            <a:avLst/>
          </a:prstGeom>
        </p:spPr>
      </p:pic>
      <p:pic>
        <p:nvPicPr>
          <p:cNvPr id="33" name="object 80"/>
          <p:cNvPicPr/>
          <p:nvPr/>
        </p:nvPicPr>
        <p:blipFill>
          <a:blip r:embed="rId10" cstate="print"/>
          <a:stretch>
            <a:fillRect/>
          </a:stretch>
        </p:blipFill>
        <p:spPr>
          <a:xfrm flipH="1">
            <a:off x="6854052" y="3555003"/>
            <a:ext cx="184637" cy="261549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0" y="3555003"/>
            <a:ext cx="1059904" cy="2001975"/>
          </a:xfrm>
          <a:prstGeom prst="rect">
            <a:avLst/>
          </a:prstGeom>
        </p:spPr>
      </p:pic>
      <p:pic>
        <p:nvPicPr>
          <p:cNvPr id="35" name="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47887" y="4361998"/>
            <a:ext cx="533400" cy="355567"/>
          </a:xfrm>
          <a:prstGeom prst="rect">
            <a:avLst/>
          </a:prstGeom>
        </p:spPr>
      </p:pic>
      <p:pic>
        <p:nvPicPr>
          <p:cNvPr id="21" name="Picture 2" descr="D:\유튜브\ㅈㅏ료\IMG_0116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623370"/>
            <a:ext cx="3107766" cy="49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0" y="-7257"/>
            <a:ext cx="3238291" cy="7570107"/>
          </a:xfrm>
          <a:prstGeom prst="rect">
            <a:avLst/>
          </a:prstGeom>
        </p:spPr>
      </p:pic>
      <p:sp>
        <p:nvSpPr>
          <p:cNvPr id="58" name="Object 18"/>
          <p:cNvSpPr txBox="1"/>
          <p:nvPr/>
        </p:nvSpPr>
        <p:spPr>
          <a:xfrm rot="-16200000">
            <a:off x="8716356" y="5244496"/>
            <a:ext cx="281940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600" kern="0" spc="-200" dirty="0" smtClean="0">
                <a:solidFill>
                  <a:schemeClr val="bg1">
                    <a:lumMod val="8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Play" pitchFamily="34" charset="0"/>
              </a:rPr>
              <a:t>2023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60" name="Object 20"/>
          <p:cNvSpPr txBox="1"/>
          <p:nvPr/>
        </p:nvSpPr>
        <p:spPr>
          <a:xfrm>
            <a:off x="8920163" y="1380369"/>
            <a:ext cx="1762124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Noto Sans CJK KR DemiLight" pitchFamily="34" charset="0"/>
                <a:cs typeface="Noto Sans CJK KR DemiLight" pitchFamily="34" charset="0"/>
              </a:rPr>
              <a:t>Start and Smart</a:t>
            </a:r>
            <a:endParaRPr lang="en-US" sz="1400" dirty="0"/>
          </a:p>
        </p:txBody>
      </p:sp>
      <p:pic>
        <p:nvPicPr>
          <p:cNvPr id="63" name="Object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887" y="-7257"/>
            <a:ext cx="6086477" cy="7583443"/>
          </a:xfrm>
          <a:prstGeom prst="rect">
            <a:avLst/>
          </a:prstGeom>
        </p:spPr>
      </p:pic>
      <p:sp>
        <p:nvSpPr>
          <p:cNvPr id="61" name="Object 21"/>
          <p:cNvSpPr txBox="1"/>
          <p:nvPr/>
        </p:nvSpPr>
        <p:spPr>
          <a:xfrm>
            <a:off x="8929687" y="3749159"/>
            <a:ext cx="16002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STS  Co., Ltd.</a:t>
            </a:r>
            <a:endParaRPr lang="en-US" dirty="0"/>
          </a:p>
        </p:txBody>
      </p:sp>
      <p:sp>
        <p:nvSpPr>
          <p:cNvPr id="64" name="Object 14"/>
          <p:cNvSpPr txBox="1"/>
          <p:nvPr/>
        </p:nvSpPr>
        <p:spPr>
          <a:xfrm rot="-5400000">
            <a:off x="2333450" y="5043662"/>
            <a:ext cx="280147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youtube.com/@</a:t>
            </a:r>
            <a:r>
              <a:rPr lang="en-US" sz="1200" dirty="0" err="1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smt-sts</a:t>
            </a:r>
            <a:endParaRPr lang="en-US" dirty="0"/>
          </a:p>
        </p:txBody>
      </p:sp>
      <p:sp>
        <p:nvSpPr>
          <p:cNvPr id="66" name="Object 16"/>
          <p:cNvSpPr txBox="1"/>
          <p:nvPr/>
        </p:nvSpPr>
        <p:spPr>
          <a:xfrm>
            <a:off x="6796088" y="334804"/>
            <a:ext cx="205740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Noto Sans CJK KR Bold" pitchFamily="34" charset="0"/>
                <a:cs typeface="Noto Sans CJK KR Bold" pitchFamily="34" charset="0"/>
              </a:rPr>
              <a:t>SMT TOTAL SOLUTION</a:t>
            </a:r>
            <a:endParaRPr lang="en-US" sz="1200" dirty="0"/>
          </a:p>
        </p:txBody>
      </p:sp>
      <p:sp>
        <p:nvSpPr>
          <p:cNvPr id="68" name="Object 12"/>
          <p:cNvSpPr txBox="1"/>
          <p:nvPr/>
        </p:nvSpPr>
        <p:spPr>
          <a:xfrm>
            <a:off x="4052887" y="1279475"/>
            <a:ext cx="450852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kern="0" spc="-100" dirty="0" smtClean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arabun ExtraBold" pitchFamily="34" charset="0"/>
              </a:rPr>
              <a:t>Standard</a:t>
            </a:r>
            <a:endParaRPr lang="en-US" sz="3600" kern="0" spc="-100" dirty="0" smtClean="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arabun ExtraBold" pitchFamily="34" charset="0"/>
            </a:endParaRPr>
          </a:p>
        </p:txBody>
      </p:sp>
      <p:sp>
        <p:nvSpPr>
          <p:cNvPr id="69" name="Object 13"/>
          <p:cNvSpPr txBox="1"/>
          <p:nvPr/>
        </p:nvSpPr>
        <p:spPr>
          <a:xfrm>
            <a:off x="5623993" y="2624318"/>
            <a:ext cx="281675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PAGE_001</a:t>
            </a:r>
          </a:p>
          <a:p>
            <a:r>
              <a:rPr lang="ko-KR" alt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기본 사양</a:t>
            </a:r>
            <a:endParaRPr lang="en-US" sz="1000" dirty="0" smtClean="0">
              <a:solidFill>
                <a:srgbClr val="FFFFFF"/>
              </a:solidFill>
              <a:latin typeface="Noto Sans CJK KR Light" pitchFamily="34" charset="0"/>
              <a:cs typeface="Noto Sans CJK KR Light" pitchFamily="34" charset="0"/>
            </a:endParaRPr>
          </a:p>
          <a:p>
            <a:endParaRPr lang="en-US" sz="1200" dirty="0"/>
          </a:p>
        </p:txBody>
      </p:sp>
      <p:sp>
        <p:nvSpPr>
          <p:cNvPr id="70" name="Object 22"/>
          <p:cNvSpPr txBox="1"/>
          <p:nvPr/>
        </p:nvSpPr>
        <p:spPr>
          <a:xfrm>
            <a:off x="5623993" y="3214724"/>
            <a:ext cx="281675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PAGE_002</a:t>
            </a:r>
          </a:p>
          <a:p>
            <a:r>
              <a:rPr 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Lay out</a:t>
            </a:r>
          </a:p>
          <a:p>
            <a:endParaRPr lang="en-US" sz="1200" dirty="0"/>
          </a:p>
        </p:txBody>
      </p:sp>
      <p:sp>
        <p:nvSpPr>
          <p:cNvPr id="71" name="Object 23"/>
          <p:cNvSpPr txBox="1"/>
          <p:nvPr/>
        </p:nvSpPr>
        <p:spPr>
          <a:xfrm>
            <a:off x="5623993" y="3805130"/>
            <a:ext cx="2816755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Noto Sans CJK KR Medium" pitchFamily="34" charset="0"/>
                <a:cs typeface="Noto Sans CJK KR Medium" pitchFamily="34" charset="0"/>
              </a:rPr>
              <a:t>PAGE_003</a:t>
            </a:r>
          </a:p>
          <a:p>
            <a:r>
              <a:rPr lang="ko-KR" altLang="en-US" sz="1000" dirty="0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핵심 </a:t>
            </a:r>
            <a:r>
              <a:rPr lang="ko-KR" altLang="en-US" sz="1000" dirty="0" err="1" smtClean="0">
                <a:solidFill>
                  <a:srgbClr val="FFFFFF"/>
                </a:solidFill>
                <a:latin typeface="Noto Sans CJK KR Light" pitchFamily="34" charset="0"/>
                <a:cs typeface="Noto Sans CJK KR Light" pitchFamily="34" charset="0"/>
              </a:rPr>
              <a:t>컨셉</a:t>
            </a:r>
            <a:endParaRPr lang="en-US" altLang="ko-KR" sz="1000" dirty="0" smtClean="0">
              <a:solidFill>
                <a:srgbClr val="FFFFFF"/>
              </a:solidFill>
              <a:latin typeface="Noto Sans CJK KR Light" pitchFamily="34" charset="0"/>
              <a:cs typeface="Noto Sans CJK KR Light" pitchFamily="34" charset="0"/>
            </a:endParaRPr>
          </a:p>
        </p:txBody>
      </p:sp>
      <p:sp>
        <p:nvSpPr>
          <p:cNvPr id="75" name="Object 14"/>
          <p:cNvSpPr txBox="1"/>
          <p:nvPr/>
        </p:nvSpPr>
        <p:spPr>
          <a:xfrm rot="-5400000">
            <a:off x="3038547" y="1138165"/>
            <a:ext cx="139127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Noto Sans CJK KR Regular" pitchFamily="34" charset="0"/>
                <a:cs typeface="Noto Sans CJK KR Regular" pitchFamily="34" charset="0"/>
              </a:rPr>
              <a:t>smt-sts.com</a:t>
            </a:r>
            <a:endParaRPr lang="en-US" dirty="0"/>
          </a:p>
        </p:txBody>
      </p:sp>
      <p:sp>
        <p:nvSpPr>
          <p:cNvPr id="42" name="Object 19"/>
          <p:cNvSpPr txBox="1"/>
          <p:nvPr/>
        </p:nvSpPr>
        <p:spPr>
          <a:xfrm>
            <a:off x="8905875" y="851979"/>
            <a:ext cx="1776412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Introducing our </a:t>
            </a:r>
            <a:r>
              <a:rPr lang="en-US" sz="1100" dirty="0" smtClean="0">
                <a:solidFill>
                  <a:srgbClr val="000000"/>
                </a:solidFill>
                <a:latin typeface="Noto Sans CJK KR Bold" pitchFamily="34" charset="0"/>
                <a:cs typeface="Noto Sans CJK KR Bold" pitchFamily="34" charset="0"/>
              </a:rPr>
              <a:t>product</a:t>
            </a:r>
            <a:endParaRPr lang="en-US" sz="1400" dirty="0"/>
          </a:p>
        </p:txBody>
      </p:sp>
      <p:sp>
        <p:nvSpPr>
          <p:cNvPr id="21" name="직사각형 20"/>
          <p:cNvSpPr/>
          <p:nvPr/>
        </p:nvSpPr>
        <p:spPr>
          <a:xfrm>
            <a:off x="65472" y="1009917"/>
            <a:ext cx="284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INK</a:t>
            </a:r>
            <a:r>
              <a:rPr lang="en-US" altLang="ko-KR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-1400S</a:t>
            </a:r>
            <a:endParaRPr lang="en-US" altLang="ko-KR" sz="2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5735001" y="4474518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모듈 별 구성</a:t>
            </a:r>
            <a:endParaRPr lang="en-US" altLang="ko-KR" sz="9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5729287" y="4248150"/>
            <a:ext cx="158591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전체 구성</a:t>
            </a:r>
            <a:endParaRPr lang="en-US" sz="90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Picture 2" descr="D:\유튜브\ㅈㅏ료\IMG_0116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1" y="1177015"/>
            <a:ext cx="3304265" cy="52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19975</TotalTime>
  <Words>1504</Words>
  <Application>Microsoft Office PowerPoint</Application>
  <PresentationFormat>사용자 지정</PresentationFormat>
  <Paragraphs>448</Paragraphs>
  <Slides>23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woohyun Jeong</cp:lastModifiedBy>
  <cp:revision>331</cp:revision>
  <cp:lastPrinted>2023-04-25T02:20:19Z</cp:lastPrinted>
  <dcterms:created xsi:type="dcterms:W3CDTF">2023-04-18T09:27:38Z</dcterms:created>
  <dcterms:modified xsi:type="dcterms:W3CDTF">2023-06-17T05:52:00Z</dcterms:modified>
</cp:coreProperties>
</file>