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jpg"/><Relationship Id="rId3" Type="http://schemas.openxmlformats.org/officeDocument/2006/relationships/image" Target="../media/image3.jp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jp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jp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jpg"/><Relationship Id="rId3" Type="http://schemas.openxmlformats.org/officeDocument/2006/relationships/image" Target="../media/image7.jpg"/><Relationship Id="rId4" Type="http://schemas.openxmlformats.org/officeDocument/2006/relationships/image" Target="../media/image3.jp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jp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C274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20250730_160315(1).jpg"/>
          <p:cNvPicPr>
            <a:picLocks noChangeAspect="1"/>
          </p:cNvPicPr>
          <p:nvPr/>
        </p:nvPicPr>
        <p:blipFill>
          <a:blip r:embed="rId2"/>
          <a:srcRect t="3742" b="3742"/>
          <a:stretch>
            <a:fillRect/>
          </a:stretch>
        </p:blipFill>
        <p:spPr>
          <a:xfrm>
            <a:off x="6629400" y="0"/>
            <a:ext cx="5559552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731520" y="960120"/>
            <a:ext cx="5486400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Aptos"/>
              </a:rPr>
              <a:t>DD AUTOMATIC
LIQUID FILTRATION
SYSTEM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49808" y="3154680"/>
            <a:ext cx="5212080" cy="8229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Aptos"/>
              </a:rPr>
              <a:t>One-touch automation for efficient filtration,
sludge discharge and rapid cleaning.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49808" y="4709160"/>
            <a:ext cx="2514600" cy="347472"/>
          </a:xfrm>
          <a:prstGeom prst="roundRect">
            <a:avLst/>
          </a:prstGeom>
          <a:solidFill>
            <a:srgbClr val="1D5B8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749808" y="4709160"/>
            <a:ext cx="2514600" cy="34747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200" b="1">
                <a:solidFill>
                  <a:srgbClr val="FFFFFF"/>
                </a:solidFill>
                <a:latin typeface="Aptos"/>
              </a:rPr>
              <a:t>FILTECH KOREA SYSTEM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257800"/>
            <a:ext cx="5029200" cy="3657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300" b="1">
                <a:solidFill>
                  <a:srgbClr val="FFFFFF"/>
                </a:solidFill>
                <a:latin typeface="Aptos"/>
              </a:rPr>
              <a:t>Built for real production environments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49808" y="5897880"/>
            <a:ext cx="1097280" cy="274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200" b="1">
                <a:solidFill>
                  <a:srgbClr val="B4CDE1"/>
                </a:solidFill>
                <a:latin typeface="Aptos"/>
              </a:rPr>
              <a:t>KOREA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320040"/>
            <a:ext cx="10972800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600" b="1">
                <a:solidFill>
                  <a:srgbClr val="0C2742"/>
                </a:solidFill>
                <a:latin typeface="Aptos"/>
              </a:rPr>
              <a:t>THE PROBLEM WITH CONVENTIONAL MANUAL FILTRATION</a:t>
            </a:r>
          </a:p>
        </p:txBody>
      </p:sp>
      <p:sp>
        <p:nvSpPr>
          <p:cNvPr id="4" name="Rectangle 3"/>
          <p:cNvSpPr/>
          <p:nvPr/>
        </p:nvSpPr>
        <p:spPr>
          <a:xfrm>
            <a:off x="640080" y="914400"/>
            <a:ext cx="914400" cy="45720"/>
          </a:xfrm>
          <a:prstGeom prst="rect">
            <a:avLst/>
          </a:prstGeom>
          <a:solidFill>
            <a:srgbClr val="1D5B8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40080" y="987552"/>
            <a:ext cx="10972800" cy="3657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200" b="0">
                <a:solidFill>
                  <a:srgbClr val="687884"/>
                </a:solidFill>
                <a:latin typeface="Aptos"/>
              </a:rPr>
              <a:t>Manual disassembly, cleaning and waste handling can interrupt production.</a:t>
            </a:r>
          </a:p>
        </p:txBody>
      </p:sp>
      <p:pic>
        <p:nvPicPr>
          <p:cNvPr id="6" name="Picture 5" descr="HF여과판가는모습(1).jpeg"/>
          <p:cNvPicPr>
            <a:picLocks noChangeAspect="1"/>
          </p:cNvPicPr>
          <p:nvPr/>
        </p:nvPicPr>
        <p:blipFill>
          <a:blip r:embed="rId2"/>
          <a:srcRect t="6177" b="6177"/>
          <a:stretch>
            <a:fillRect/>
          </a:stretch>
        </p:blipFill>
        <p:spPr>
          <a:xfrm>
            <a:off x="640080" y="1508760"/>
            <a:ext cx="6537960" cy="4297680"/>
          </a:xfrm>
          <a:prstGeom prst="rect">
            <a:avLst/>
          </a:prstGeom>
        </p:spPr>
      </p:pic>
      <p:sp>
        <p:nvSpPr>
          <p:cNvPr id="7" name="Rounded Rectangle 6"/>
          <p:cNvSpPr/>
          <p:nvPr/>
        </p:nvSpPr>
        <p:spPr>
          <a:xfrm>
            <a:off x="868680" y="5230368"/>
            <a:ext cx="2606040" cy="347472"/>
          </a:xfrm>
          <a:prstGeom prst="roundRect">
            <a:avLst/>
          </a:prstGeom>
          <a:solidFill>
            <a:srgbClr val="0C274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68680" y="5230368"/>
            <a:ext cx="2606040" cy="34747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200" b="1">
                <a:solidFill>
                  <a:srgbClr val="FFFFFF"/>
                </a:solidFill>
                <a:latin typeface="Aptos"/>
              </a:rPr>
              <a:t>MANUAL FILTER PLATE HANDLING</a:t>
            </a:r>
          </a:p>
        </p:txBody>
      </p:sp>
      <p:pic>
        <p:nvPicPr>
          <p:cNvPr id="9" name="Picture 8" descr="1690192603118 (1)(1).jpg"/>
          <p:cNvPicPr>
            <a:picLocks noChangeAspect="1"/>
          </p:cNvPicPr>
          <p:nvPr/>
        </p:nvPicPr>
        <p:blipFill>
          <a:blip r:embed="rId3"/>
          <a:srcRect t="30329" b="30329"/>
          <a:stretch>
            <a:fillRect/>
          </a:stretch>
        </p:blipFill>
        <p:spPr>
          <a:xfrm>
            <a:off x="7452360" y="1508760"/>
            <a:ext cx="4096512" cy="2148840"/>
          </a:xfrm>
          <a:prstGeom prst="rect">
            <a:avLst/>
          </a:prstGeom>
        </p:spPr>
      </p:pic>
      <p:sp>
        <p:nvSpPr>
          <p:cNvPr id="10" name="Rounded Rectangle 9"/>
          <p:cNvSpPr/>
          <p:nvPr/>
        </p:nvSpPr>
        <p:spPr>
          <a:xfrm>
            <a:off x="7452360" y="3840480"/>
            <a:ext cx="4096512" cy="1965960"/>
          </a:xfrm>
          <a:prstGeom prst="roundRect">
            <a:avLst/>
          </a:prstGeom>
          <a:solidFill>
            <a:srgbClr val="F2F6F9"/>
          </a:solidFill>
          <a:ln>
            <a:solidFill>
              <a:srgbClr val="DCE4E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616952" y="3950208"/>
            <a:ext cx="3767328" cy="320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300" b="1">
                <a:solidFill>
                  <a:srgbClr val="0C2742"/>
                </a:solidFill>
                <a:latin typeface="Aptos"/>
              </a:rPr>
              <a:t>Typical burdens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616952" y="4297680"/>
            <a:ext cx="3767328" cy="1399031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200" b="0">
                <a:solidFill>
                  <a:srgbClr val="1E2328"/>
                </a:solidFill>
                <a:latin typeface="Aptos"/>
              </a:rPr>
              <a:t>• Manual disassembly and reassembly
• Long cleaning work
• Production interruption
• Labor-intensive sludge handling
• Direct handling of hot oil/process residue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40080" y="6473952"/>
            <a:ext cx="9875520" cy="20116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200" b="0">
                <a:solidFill>
                  <a:srgbClr val="687884"/>
                </a:solidFill>
                <a:latin typeface="Aptos"/>
              </a:rPr>
              <a:t>FILTECH KOREA SYSTEM  |  DD AUTOMATIC LIQUID FILTRATION SYSTEM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1064240" y="6446520"/>
            <a:ext cx="457200" cy="228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r"/>
            <a:r>
              <a:rPr sz="1200" b="1">
                <a:solidFill>
                  <a:srgbClr val="0C2742"/>
                </a:solidFill>
                <a:latin typeface="Aptos"/>
              </a:rPr>
              <a:t>2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320040"/>
            <a:ext cx="10972800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600" b="1">
                <a:solidFill>
                  <a:srgbClr val="0C2742"/>
                </a:solidFill>
                <a:latin typeface="Aptos"/>
              </a:rPr>
              <a:t>FROM MANUAL WORK TO FULL AUTOMATION</a:t>
            </a:r>
          </a:p>
        </p:txBody>
      </p:sp>
      <p:sp>
        <p:nvSpPr>
          <p:cNvPr id="4" name="Rectangle 3"/>
          <p:cNvSpPr/>
          <p:nvPr/>
        </p:nvSpPr>
        <p:spPr>
          <a:xfrm>
            <a:off x="640080" y="914400"/>
            <a:ext cx="914400" cy="45720"/>
          </a:xfrm>
          <a:prstGeom prst="rect">
            <a:avLst/>
          </a:prstGeom>
          <a:solidFill>
            <a:srgbClr val="1D5B8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40080" y="987552"/>
            <a:ext cx="10972800" cy="3657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200" b="0">
                <a:solidFill>
                  <a:srgbClr val="687884"/>
                </a:solidFill>
                <a:latin typeface="Aptos"/>
              </a:rPr>
              <a:t>A compact filtration system designed for actual factory operation.</a:t>
            </a:r>
          </a:p>
        </p:txBody>
      </p:sp>
      <p:pic>
        <p:nvPicPr>
          <p:cNvPr id="6" name="Picture 5" descr="20250502_163802(1).jpg"/>
          <p:cNvPicPr>
            <a:picLocks noChangeAspect="1"/>
          </p:cNvPicPr>
          <p:nvPr/>
        </p:nvPicPr>
        <p:blipFill>
          <a:blip r:embed="rId2"/>
          <a:srcRect t="24219" b="24219"/>
          <a:stretch>
            <a:fillRect/>
          </a:stretch>
        </p:blipFill>
        <p:spPr>
          <a:xfrm>
            <a:off x="640080" y="1417320"/>
            <a:ext cx="6583680" cy="452628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7635240" y="1645920"/>
            <a:ext cx="3657600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500" b="1">
                <a:solidFill>
                  <a:srgbClr val="0C2742"/>
                </a:solidFill>
                <a:latin typeface="Aptos"/>
              </a:rPr>
              <a:t>ONE TOUCH.
COMPLETE FILTRATION.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7543800" y="2743200"/>
            <a:ext cx="3886200" cy="640080"/>
          </a:xfrm>
          <a:prstGeom prst="roundRect">
            <a:avLst/>
          </a:prstGeom>
          <a:solidFill>
            <a:srgbClr val="F2F6F9"/>
          </a:solidFill>
          <a:ln>
            <a:solidFill>
              <a:srgbClr val="DCE4E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7708392" y="2852928"/>
            <a:ext cx="3557016" cy="320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300" b="1">
                <a:solidFill>
                  <a:srgbClr val="0C2742"/>
                </a:solidFill>
                <a:latin typeface="Aptos"/>
              </a:rPr>
              <a:t>FULLY AUTOMATIC OPERATION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708392" y="3200400"/>
            <a:ext cx="3557016" cy="73151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200" b="0">
                <a:solidFill>
                  <a:srgbClr val="1E2328"/>
                </a:solidFill>
                <a:latin typeface="Aptos"/>
              </a:rPr>
              <a:t>Automated filtration cycle with operator-initiated cleaning available.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7543800" y="3493008"/>
            <a:ext cx="3886200" cy="640080"/>
          </a:xfrm>
          <a:prstGeom prst="roundRect">
            <a:avLst/>
          </a:prstGeom>
          <a:solidFill>
            <a:srgbClr val="F2F6F9"/>
          </a:solidFill>
          <a:ln>
            <a:solidFill>
              <a:srgbClr val="DCE4E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7708392" y="3602736"/>
            <a:ext cx="3557016" cy="320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300" b="1">
                <a:solidFill>
                  <a:srgbClr val="0C2742"/>
                </a:solidFill>
                <a:latin typeface="Aptos"/>
              </a:rPr>
              <a:t>AUTOMATIC SLUDGE DISCHARGE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708392" y="3950208"/>
            <a:ext cx="3557016" cy="73151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200" b="0">
                <a:solidFill>
                  <a:srgbClr val="1E2328"/>
                </a:solidFill>
                <a:latin typeface="Aptos"/>
              </a:rPr>
              <a:t>Reduces manual filter-cake removal.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7543800" y="4242816"/>
            <a:ext cx="3886200" cy="640080"/>
          </a:xfrm>
          <a:prstGeom prst="roundRect">
            <a:avLst/>
          </a:prstGeom>
          <a:solidFill>
            <a:srgbClr val="F2F6F9"/>
          </a:solidFill>
          <a:ln>
            <a:solidFill>
              <a:srgbClr val="DCE4E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7708392" y="4352544"/>
            <a:ext cx="3557016" cy="320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300" b="1">
                <a:solidFill>
                  <a:srgbClr val="0C2742"/>
                </a:solidFill>
                <a:latin typeface="Aptos"/>
              </a:rPr>
              <a:t>RAPID CLEANING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708392" y="4700016"/>
            <a:ext cx="3557016" cy="73151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200" b="0">
                <a:solidFill>
                  <a:srgbClr val="1E2328"/>
                </a:solidFill>
                <a:latin typeface="Aptos"/>
              </a:rPr>
              <a:t>Approx. 5 minutes after oil draining.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7543800" y="4992624"/>
            <a:ext cx="3886200" cy="640080"/>
          </a:xfrm>
          <a:prstGeom prst="roundRect">
            <a:avLst/>
          </a:prstGeom>
          <a:solidFill>
            <a:srgbClr val="F2F6F9"/>
          </a:solidFill>
          <a:ln>
            <a:solidFill>
              <a:srgbClr val="DCE4E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7708392" y="5102352"/>
            <a:ext cx="3557016" cy="320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300" b="1">
                <a:solidFill>
                  <a:srgbClr val="0C2742"/>
                </a:solidFill>
                <a:latin typeface="Aptos"/>
              </a:rPr>
              <a:t>COMPACT STAINLESS DESIGN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708392" y="5449824"/>
            <a:ext cx="3557016" cy="73151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200" b="0">
                <a:solidFill>
                  <a:srgbClr val="1E2328"/>
                </a:solidFill>
                <a:latin typeface="Aptos"/>
              </a:rPr>
              <a:t>SUS304 standard; SUS316/316L available by process requirement.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40080" y="6473952"/>
            <a:ext cx="9875520" cy="20116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200" b="0">
                <a:solidFill>
                  <a:srgbClr val="687884"/>
                </a:solidFill>
                <a:latin typeface="Aptos"/>
              </a:rPr>
              <a:t>FILTECH KOREA SYSTEM  |  DD AUTOMATIC LIQUID FILTRATION SYSTEM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1064240" y="6446520"/>
            <a:ext cx="457200" cy="228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r"/>
            <a:r>
              <a:rPr sz="1200" b="1">
                <a:solidFill>
                  <a:srgbClr val="0C2742"/>
                </a:solidFill>
                <a:latin typeface="Aptos"/>
              </a:rPr>
              <a:t>3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320040"/>
            <a:ext cx="10972800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600" b="1">
                <a:solidFill>
                  <a:srgbClr val="0C2742"/>
                </a:solidFill>
                <a:latin typeface="Aptos"/>
              </a:rPr>
              <a:t>AUTOMATIC OPERATION PROCESS</a:t>
            </a:r>
          </a:p>
        </p:txBody>
      </p:sp>
      <p:sp>
        <p:nvSpPr>
          <p:cNvPr id="4" name="Rectangle 3"/>
          <p:cNvSpPr/>
          <p:nvPr/>
        </p:nvSpPr>
        <p:spPr>
          <a:xfrm>
            <a:off x="640080" y="914400"/>
            <a:ext cx="914400" cy="45720"/>
          </a:xfrm>
          <a:prstGeom prst="rect">
            <a:avLst/>
          </a:prstGeom>
          <a:solidFill>
            <a:srgbClr val="1D5B8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40080" y="987552"/>
            <a:ext cx="10972800" cy="3657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200" b="0">
                <a:solidFill>
                  <a:srgbClr val="687884"/>
                </a:solidFill>
                <a:latin typeface="Aptos"/>
              </a:rPr>
              <a:t>Pre-coating is selectable according to product and sludge characteristics.</a:t>
            </a:r>
          </a:p>
        </p:txBody>
      </p:sp>
      <p:sp>
        <p:nvSpPr>
          <p:cNvPr id="6" name="Oval 5"/>
          <p:cNvSpPr/>
          <p:nvPr/>
        </p:nvSpPr>
        <p:spPr>
          <a:xfrm>
            <a:off x="685800" y="1554480"/>
            <a:ext cx="502920" cy="502920"/>
          </a:xfrm>
          <a:prstGeom prst="ellipse">
            <a:avLst/>
          </a:prstGeom>
          <a:solidFill>
            <a:srgbClr val="1D5B8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685800" y="1554480"/>
            <a:ext cx="502920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500" b="1">
                <a:solidFill>
                  <a:srgbClr val="FFFFFF"/>
                </a:solidFill>
                <a:latin typeface="Aptos"/>
              </a:rPr>
              <a:t>1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2194560"/>
            <a:ext cx="1920240" cy="5486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" b="1">
                <a:solidFill>
                  <a:srgbClr val="0C2742"/>
                </a:solidFill>
                <a:latin typeface="Aptos"/>
              </a:rPr>
              <a:t>LIQUID CHARGING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76072" y="2743200"/>
            <a:ext cx="2057400" cy="1325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200" b="0">
                <a:solidFill>
                  <a:srgbClr val="1E2328"/>
                </a:solidFill>
                <a:latin typeface="Aptos"/>
              </a:rPr>
              <a:t>Process liquid enters the filtration system.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560320" y="1627632"/>
            <a:ext cx="365760" cy="3657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2000" b="1">
                <a:solidFill>
                  <a:srgbClr val="1D5B8C"/>
                </a:solidFill>
                <a:latin typeface="Aptos"/>
              </a:rPr>
              <a:t>→</a:t>
            </a:r>
          </a:p>
        </p:txBody>
      </p:sp>
      <p:sp>
        <p:nvSpPr>
          <p:cNvPr id="11" name="Oval 10"/>
          <p:cNvSpPr/>
          <p:nvPr/>
        </p:nvSpPr>
        <p:spPr>
          <a:xfrm>
            <a:off x="2953512" y="1554480"/>
            <a:ext cx="502920" cy="502920"/>
          </a:xfrm>
          <a:prstGeom prst="ellipse">
            <a:avLst/>
          </a:prstGeom>
          <a:solidFill>
            <a:srgbClr val="1D5B8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2953512" y="1554480"/>
            <a:ext cx="502920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500" b="1">
                <a:solidFill>
                  <a:srgbClr val="FFFFFF"/>
                </a:solidFill>
                <a:latin typeface="Aptos"/>
              </a:rPr>
              <a:t>2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907792" y="2194560"/>
            <a:ext cx="1920240" cy="5486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" b="1">
                <a:solidFill>
                  <a:srgbClr val="0C2742"/>
                </a:solidFill>
                <a:latin typeface="Aptos"/>
              </a:rPr>
              <a:t>OPTIONAL PRE-COATING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843784" y="2743200"/>
            <a:ext cx="2057400" cy="1325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200" b="0">
                <a:solidFill>
                  <a:srgbClr val="1E2328"/>
                </a:solidFill>
                <a:latin typeface="Aptos"/>
              </a:rPr>
              <a:t>Adjustable pre-coating time when filter aid is required.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828031" y="1627632"/>
            <a:ext cx="365760" cy="3657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2000" b="1">
                <a:solidFill>
                  <a:srgbClr val="1D5B8C"/>
                </a:solidFill>
                <a:latin typeface="Aptos"/>
              </a:rPr>
              <a:t>→</a:t>
            </a:r>
          </a:p>
        </p:txBody>
      </p:sp>
      <p:sp>
        <p:nvSpPr>
          <p:cNvPr id="16" name="Oval 15"/>
          <p:cNvSpPr/>
          <p:nvPr/>
        </p:nvSpPr>
        <p:spPr>
          <a:xfrm>
            <a:off x="5221224" y="1554480"/>
            <a:ext cx="502920" cy="502920"/>
          </a:xfrm>
          <a:prstGeom prst="ellipse">
            <a:avLst/>
          </a:prstGeom>
          <a:solidFill>
            <a:srgbClr val="1D5B8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5221224" y="1554480"/>
            <a:ext cx="502920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500" b="1">
                <a:solidFill>
                  <a:srgbClr val="FFFFFF"/>
                </a:solidFill>
                <a:latin typeface="Aptos"/>
              </a:rPr>
              <a:t>3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175504" y="2194560"/>
            <a:ext cx="1920240" cy="5486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" b="1">
                <a:solidFill>
                  <a:srgbClr val="0C2742"/>
                </a:solidFill>
                <a:latin typeface="Aptos"/>
              </a:rPr>
              <a:t>FILTRATION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5111496" y="2743200"/>
            <a:ext cx="2057400" cy="1325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200" b="0">
                <a:solidFill>
                  <a:srgbClr val="1E2328"/>
                </a:solidFill>
                <a:latin typeface="Aptos"/>
              </a:rPr>
              <a:t>Normal filtration typically operates below 2 bar.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7095744" y="1627632"/>
            <a:ext cx="365760" cy="3657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2000" b="1">
                <a:solidFill>
                  <a:srgbClr val="1D5B8C"/>
                </a:solidFill>
                <a:latin typeface="Aptos"/>
              </a:rPr>
              <a:t>→</a:t>
            </a:r>
          </a:p>
        </p:txBody>
      </p:sp>
      <p:sp>
        <p:nvSpPr>
          <p:cNvPr id="21" name="Oval 20"/>
          <p:cNvSpPr/>
          <p:nvPr/>
        </p:nvSpPr>
        <p:spPr>
          <a:xfrm>
            <a:off x="7488936" y="1554480"/>
            <a:ext cx="502920" cy="502920"/>
          </a:xfrm>
          <a:prstGeom prst="ellipse">
            <a:avLst/>
          </a:prstGeom>
          <a:solidFill>
            <a:srgbClr val="1D5B8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7488936" y="1554480"/>
            <a:ext cx="502920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500" b="1">
                <a:solidFill>
                  <a:srgbClr val="FFFFFF"/>
                </a:solidFill>
                <a:latin typeface="Aptos"/>
              </a:rPr>
              <a:t>4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7443215" y="2194560"/>
            <a:ext cx="1920240" cy="5486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" b="1">
                <a:solidFill>
                  <a:srgbClr val="0C2742"/>
                </a:solidFill>
                <a:latin typeface="Aptos"/>
              </a:rPr>
              <a:t>OIL DRAINING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7379208" y="2743200"/>
            <a:ext cx="2057400" cy="1325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200" b="0">
                <a:solidFill>
                  <a:srgbClr val="1E2328"/>
                </a:solidFill>
                <a:latin typeface="Aptos"/>
              </a:rPr>
              <a:t>Approx. 5-7 min after filtration is completed.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9363455" y="1627632"/>
            <a:ext cx="365760" cy="3657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2000" b="1">
                <a:solidFill>
                  <a:srgbClr val="1D5B8C"/>
                </a:solidFill>
                <a:latin typeface="Aptos"/>
              </a:rPr>
              <a:t>→</a:t>
            </a:r>
          </a:p>
        </p:txBody>
      </p:sp>
      <p:sp>
        <p:nvSpPr>
          <p:cNvPr id="26" name="Oval 25"/>
          <p:cNvSpPr/>
          <p:nvPr/>
        </p:nvSpPr>
        <p:spPr>
          <a:xfrm>
            <a:off x="9756648" y="1554480"/>
            <a:ext cx="502920" cy="502920"/>
          </a:xfrm>
          <a:prstGeom prst="ellipse">
            <a:avLst/>
          </a:prstGeom>
          <a:solidFill>
            <a:srgbClr val="1D5B8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9756648" y="1554480"/>
            <a:ext cx="502920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500" b="1">
                <a:solidFill>
                  <a:srgbClr val="FFFFFF"/>
                </a:solidFill>
                <a:latin typeface="Aptos"/>
              </a:rPr>
              <a:t>5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9710928" y="2194560"/>
            <a:ext cx="1920240" cy="5486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" b="1">
                <a:solidFill>
                  <a:srgbClr val="0C2742"/>
                </a:solidFill>
                <a:latin typeface="Aptos"/>
              </a:rPr>
              <a:t>CLEANING &amp; READY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9646920" y="2743200"/>
            <a:ext cx="2057400" cy="1325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200" b="0">
                <a:solidFill>
                  <a:srgbClr val="1E2328"/>
                </a:solidFill>
                <a:latin typeface="Aptos"/>
              </a:rPr>
              <a:t>Automatic cleaning approx. 5 min, then ready for the next cycle.</a:t>
            </a:r>
          </a:p>
        </p:txBody>
      </p:sp>
      <p:sp>
        <p:nvSpPr>
          <p:cNvPr id="30" name="Rounded Rectangle 29"/>
          <p:cNvSpPr/>
          <p:nvPr/>
        </p:nvSpPr>
        <p:spPr>
          <a:xfrm>
            <a:off x="914400" y="4709160"/>
            <a:ext cx="10332720" cy="1097280"/>
          </a:xfrm>
          <a:prstGeom prst="roundRect">
            <a:avLst/>
          </a:prstGeom>
          <a:solidFill>
            <a:srgbClr val="F2F6F9"/>
          </a:solidFill>
          <a:ln>
            <a:solidFill>
              <a:srgbClr val="DCE4E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TextBox 30"/>
          <p:cNvSpPr txBox="1"/>
          <p:nvPr/>
        </p:nvSpPr>
        <p:spPr>
          <a:xfrm>
            <a:off x="1078992" y="4818888"/>
            <a:ext cx="10003536" cy="320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300" b="1">
                <a:solidFill>
                  <a:srgbClr val="0C2742"/>
                </a:solidFill>
                <a:latin typeface="Aptos"/>
              </a:rPr>
              <a:t>SMART CLEANING CONTROL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1078992" y="5166360"/>
            <a:ext cx="10003536" cy="53035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200" b="0">
                <a:solidFill>
                  <a:srgbClr val="1E2328"/>
                </a:solidFill>
                <a:latin typeface="Aptos"/>
              </a:rPr>
              <a:t>Cleaning can be initiated automatically based on operating conditions or manually by the operator at the end of production. Detailed control logic is kept as proprietary engineering know-how.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640080" y="6473952"/>
            <a:ext cx="9875520" cy="20116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200" b="0">
                <a:solidFill>
                  <a:srgbClr val="687884"/>
                </a:solidFill>
                <a:latin typeface="Aptos"/>
              </a:rPr>
              <a:t>FILTECH KOREA SYSTEM  |  DD AUTOMATIC LIQUID FILTRATION SYSTEM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11064240" y="6446520"/>
            <a:ext cx="457200" cy="228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r"/>
            <a:r>
              <a:rPr sz="1200" b="1">
                <a:solidFill>
                  <a:srgbClr val="0C2742"/>
                </a:solidFill>
                <a:latin typeface="Aptos"/>
              </a:rPr>
              <a:t>4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320040"/>
            <a:ext cx="10972800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600" b="1">
                <a:solidFill>
                  <a:srgbClr val="0C2742"/>
                </a:solidFill>
                <a:latin typeface="Aptos"/>
              </a:rPr>
              <a:t>FILTRATION OPTIONS FOR DIFFERENT PROCESS CONDITIONS</a:t>
            </a:r>
          </a:p>
        </p:txBody>
      </p:sp>
      <p:sp>
        <p:nvSpPr>
          <p:cNvPr id="4" name="Rectangle 3"/>
          <p:cNvSpPr/>
          <p:nvPr/>
        </p:nvSpPr>
        <p:spPr>
          <a:xfrm>
            <a:off x="640080" y="914400"/>
            <a:ext cx="914400" cy="45720"/>
          </a:xfrm>
          <a:prstGeom prst="rect">
            <a:avLst/>
          </a:prstGeom>
          <a:solidFill>
            <a:srgbClr val="1D5B8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40080" y="987552"/>
            <a:ext cx="10972800" cy="3657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200" b="0">
                <a:solidFill>
                  <a:srgbClr val="687884"/>
                </a:solidFill>
                <a:latin typeface="Aptos"/>
              </a:rPr>
              <a:t>Filter aid can be used or omitted depending on particle size, solids load and process requirements.</a:t>
            </a:r>
          </a:p>
        </p:txBody>
      </p:sp>
      <p:pic>
        <p:nvPicPr>
          <p:cNvPr id="6" name="Picture 5" descr="파우더제품.jpg"/>
          <p:cNvPicPr>
            <a:picLocks noChangeAspect="1"/>
          </p:cNvPicPr>
          <p:nvPr/>
        </p:nvPicPr>
        <p:blipFill>
          <a:blip r:embed="rId2"/>
          <a:srcRect t="18862" b="18862"/>
          <a:stretch>
            <a:fillRect/>
          </a:stretch>
        </p:blipFill>
        <p:spPr>
          <a:xfrm>
            <a:off x="640080" y="1417320"/>
            <a:ext cx="5120640" cy="425196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126480" y="1554480"/>
            <a:ext cx="5029200" cy="4114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100" b="1">
                <a:solidFill>
                  <a:srgbClr val="0C2742"/>
                </a:solidFill>
                <a:latin typeface="Aptos"/>
              </a:rPr>
              <a:t>FINE-MESH DISC FILTRATION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126480" y="2148840"/>
            <a:ext cx="5074920" cy="822960"/>
          </a:xfrm>
          <a:prstGeom prst="roundRect">
            <a:avLst/>
          </a:prstGeom>
          <a:solidFill>
            <a:srgbClr val="F2F6F9"/>
          </a:solidFill>
          <a:ln>
            <a:solidFill>
              <a:srgbClr val="DCE4E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6291072" y="2258568"/>
            <a:ext cx="4745736" cy="320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300" b="1">
                <a:solidFill>
                  <a:srgbClr val="0C2742"/>
                </a:solidFill>
                <a:latin typeface="Aptos"/>
              </a:rPr>
              <a:t>VERY FINE + LOW SOLIDS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291072" y="2606040"/>
            <a:ext cx="4745736" cy="25603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200" b="0">
                <a:solidFill>
                  <a:srgbClr val="1E2328"/>
                </a:solidFill>
                <a:latin typeface="Aptos"/>
              </a:rPr>
              <a:t>Filter aid may be required to establish an effective filtration layer.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6126480" y="3127248"/>
            <a:ext cx="5074920" cy="822960"/>
          </a:xfrm>
          <a:prstGeom prst="roundRect">
            <a:avLst/>
          </a:prstGeom>
          <a:solidFill>
            <a:srgbClr val="F2F6F9"/>
          </a:solidFill>
          <a:ln>
            <a:solidFill>
              <a:srgbClr val="DCE4E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6291072" y="3236976"/>
            <a:ext cx="4745736" cy="320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300" b="1">
                <a:solidFill>
                  <a:srgbClr val="0C2742"/>
                </a:solidFill>
                <a:latin typeface="Aptos"/>
              </a:rPr>
              <a:t>FINE POWDER + HIGH SOLIDS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291072" y="3584448"/>
            <a:ext cx="4745736" cy="25603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200" b="0">
                <a:solidFill>
                  <a:srgbClr val="1E2328"/>
                </a:solidFill>
                <a:latin typeface="Aptos"/>
              </a:rPr>
              <a:t>Many applications can operate without diatomaceous earth.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6126480" y="4105656"/>
            <a:ext cx="5074920" cy="822960"/>
          </a:xfrm>
          <a:prstGeom prst="roundRect">
            <a:avLst/>
          </a:prstGeom>
          <a:solidFill>
            <a:srgbClr val="F2F6F9"/>
          </a:solidFill>
          <a:ln>
            <a:solidFill>
              <a:srgbClr val="DCE4E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6291072" y="4215384"/>
            <a:ext cx="4745736" cy="320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300" b="1">
                <a:solidFill>
                  <a:srgbClr val="0C2742"/>
                </a:solidFill>
                <a:latin typeface="Aptos"/>
              </a:rPr>
              <a:t>COARSE FOOD PARTICLES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291072" y="4562856"/>
            <a:ext cx="4745736" cy="25603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200" b="0">
                <a:solidFill>
                  <a:srgbClr val="1E2328"/>
                </a:solidFill>
                <a:latin typeface="Aptos"/>
              </a:rPr>
              <a:t>Applications with coarse frying residues commonly operate without filter aid.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172200" y="5212080"/>
            <a:ext cx="4937760" cy="457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300" b="1">
                <a:solidFill>
                  <a:srgbClr val="1D5B8C"/>
                </a:solidFill>
                <a:latin typeface="Aptos"/>
              </a:rPr>
              <a:t>Pre-coating time is adjustable to suit the process.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40080" y="6473952"/>
            <a:ext cx="9875520" cy="20116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200" b="0">
                <a:solidFill>
                  <a:srgbClr val="687884"/>
                </a:solidFill>
                <a:latin typeface="Aptos"/>
              </a:rPr>
              <a:t>FILTECH KOREA SYSTEM  |  DD AUTOMATIC LIQUID FILTRATION SYSTEM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1064240" y="6446520"/>
            <a:ext cx="457200" cy="228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r"/>
            <a:r>
              <a:rPr sz="1200" b="1">
                <a:solidFill>
                  <a:srgbClr val="0C2742"/>
                </a:solidFill>
                <a:latin typeface="Aptos"/>
              </a:rPr>
              <a:t>5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822960" y="4864608"/>
            <a:ext cx="4754880" cy="658368"/>
          </a:xfrm>
          <a:prstGeom prst="roundRect">
            <a:avLst/>
          </a:prstGeom>
          <a:solidFill>
            <a:srgbClr val="0C274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932688" y="4901184"/>
            <a:ext cx="4535424" cy="5669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050" b="1">
                <a:solidFill>
                  <a:srgbClr val="FFFFFF"/>
                </a:solidFill>
                <a:latin typeface="Aptos"/>
              </a:rPr>
              <a:t>Actual case: sludge hardened inside a manual filter,
requiring more than 3 hours of hot-water soaking for removal.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320040"/>
            <a:ext cx="10972800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600" b="1">
                <a:solidFill>
                  <a:srgbClr val="0C2742"/>
                </a:solidFill>
                <a:latin typeface="Aptos"/>
              </a:rPr>
              <a:t>AUTOMATIC SLUDGE DISCHARGE</a:t>
            </a:r>
          </a:p>
        </p:txBody>
      </p:sp>
      <p:sp>
        <p:nvSpPr>
          <p:cNvPr id="4" name="Rectangle 3"/>
          <p:cNvSpPr/>
          <p:nvPr/>
        </p:nvSpPr>
        <p:spPr>
          <a:xfrm>
            <a:off x="640080" y="914400"/>
            <a:ext cx="914400" cy="45720"/>
          </a:xfrm>
          <a:prstGeom prst="rect">
            <a:avLst/>
          </a:prstGeom>
          <a:solidFill>
            <a:srgbClr val="1D5B8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40080" y="987552"/>
            <a:ext cx="10972800" cy="3657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200" b="0">
                <a:solidFill>
                  <a:srgbClr val="687884"/>
                </a:solidFill>
                <a:latin typeface="Aptos"/>
              </a:rPr>
              <a:t>Less manual handling. Faster turnaround. Easier end-of-cycle cleaning.</a:t>
            </a:r>
          </a:p>
        </p:txBody>
      </p:sp>
      <p:pic>
        <p:nvPicPr>
          <p:cNvPr id="6" name="Picture 5" descr="식품공장실제슬러지.jpg"/>
          <p:cNvPicPr>
            <a:picLocks noChangeAspect="1"/>
          </p:cNvPicPr>
          <p:nvPr/>
        </p:nvPicPr>
        <p:blipFill>
          <a:blip r:embed="rId2"/>
          <a:srcRect t="19022" b="19022"/>
          <a:stretch>
            <a:fillRect/>
          </a:stretch>
        </p:blipFill>
        <p:spPr>
          <a:xfrm>
            <a:off x="640080" y="1417320"/>
            <a:ext cx="5257800" cy="4343400"/>
          </a:xfrm>
          <a:prstGeom prst="rect">
            <a:avLst/>
          </a:prstGeom>
        </p:spPr>
      </p:pic>
      <p:pic>
        <p:nvPicPr>
          <p:cNvPr id="7" name="Picture 6" descr="20260416_182415 (1)(1).jpg"/>
          <p:cNvPicPr>
            <a:picLocks noChangeAspect="1"/>
          </p:cNvPicPr>
          <p:nvPr/>
        </p:nvPicPr>
        <p:blipFill>
          <a:blip r:embed="rId3"/>
          <a:srcRect t="33654" b="33654"/>
          <a:stretch>
            <a:fillRect/>
          </a:stretch>
        </p:blipFill>
        <p:spPr>
          <a:xfrm>
            <a:off x="6172200" y="1417320"/>
            <a:ext cx="5349240" cy="233172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6172200" y="4005072"/>
            <a:ext cx="2423160" cy="3657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800" b="1">
                <a:solidFill>
                  <a:srgbClr val="0C2742"/>
                </a:solidFill>
                <a:latin typeface="Aptos"/>
              </a:rPr>
              <a:t>END-OF-CYCLE SEQUENCE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6172200" y="4526280"/>
            <a:ext cx="2423160" cy="347472"/>
          </a:xfrm>
          <a:prstGeom prst="roundRect">
            <a:avLst/>
          </a:prstGeom>
          <a:solidFill>
            <a:srgbClr val="0C274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6172200" y="4526280"/>
            <a:ext cx="2423160" cy="34747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200" b="1">
                <a:solidFill>
                  <a:srgbClr val="FFFFFF"/>
                </a:solidFill>
                <a:latin typeface="Aptos"/>
              </a:rPr>
              <a:t>OIL DRAINING  |  approx. 5-7 min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6172200" y="5010912"/>
            <a:ext cx="2423160" cy="347472"/>
          </a:xfrm>
          <a:prstGeom prst="roundRect">
            <a:avLst/>
          </a:prstGeom>
          <a:solidFill>
            <a:srgbClr val="1D5B8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6172200" y="5010912"/>
            <a:ext cx="2423160" cy="34747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200" b="1">
                <a:solidFill>
                  <a:srgbClr val="FFFFFF"/>
                </a:solidFill>
                <a:latin typeface="Aptos"/>
              </a:rPr>
              <a:t>AUTOMATIC CLEANING  |  approx. 5 min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172200" y="5532120"/>
            <a:ext cx="2423160" cy="4114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200" b="0">
                <a:solidFill>
                  <a:srgbClr val="1E2328"/>
                </a:solidFill>
                <a:latin typeface="Aptos"/>
              </a:rPr>
              <a:t>Reduced direct contact with hot oil and process residues.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40080" y="6473952"/>
            <a:ext cx="9875520" cy="20116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200" b="0">
                <a:solidFill>
                  <a:srgbClr val="687884"/>
                </a:solidFill>
                <a:latin typeface="Aptos"/>
              </a:rPr>
              <a:t>FILTECH KOREA SYSTEM  |  DD AUTOMATIC LIQUID FILTRATION SYSTEM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064240" y="6446520"/>
            <a:ext cx="457200" cy="228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r"/>
            <a:r>
              <a:rPr sz="1200" b="1">
                <a:solidFill>
                  <a:srgbClr val="0C2742"/>
                </a:solidFill>
                <a:latin typeface="Aptos"/>
              </a:rPr>
              <a:t>6</a:t>
            </a:r>
          </a:p>
        </p:txBody>
      </p:sp>
      <p:pic>
        <p:nvPicPr>
          <p:cNvPr id="16" name="Picture 15" descr="image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87968" y="3931920"/>
            <a:ext cx="2148840" cy="1078992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8823960" y="5056632"/>
            <a:ext cx="2286000" cy="4206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000" b="1">
                <a:solidFill>
                  <a:srgbClr val="0C2742"/>
                </a:solidFill>
                <a:latin typeface="Aptos"/>
              </a:rPr>
              <a:t>Actual food-factory
sludge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320040"/>
            <a:ext cx="10972800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600" b="1">
                <a:solidFill>
                  <a:srgbClr val="0C2742"/>
                </a:solidFill>
                <a:latin typeface="Aptos"/>
              </a:rPr>
              <a:t>WHY FILTECH?</a:t>
            </a:r>
          </a:p>
        </p:txBody>
      </p:sp>
      <p:sp>
        <p:nvSpPr>
          <p:cNvPr id="4" name="Rectangle 3"/>
          <p:cNvSpPr/>
          <p:nvPr/>
        </p:nvSpPr>
        <p:spPr>
          <a:xfrm>
            <a:off x="640080" y="914400"/>
            <a:ext cx="914400" cy="45720"/>
          </a:xfrm>
          <a:prstGeom prst="rect">
            <a:avLst/>
          </a:prstGeom>
          <a:solidFill>
            <a:srgbClr val="1D5B8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40080" y="987552"/>
            <a:ext cx="10972800" cy="3657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200" b="0">
                <a:solidFill>
                  <a:srgbClr val="687884"/>
                </a:solidFill>
                <a:latin typeface="Aptos"/>
              </a:rPr>
              <a:t>Built for productivity and adaptable to real-world process conditions.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685800" y="1508760"/>
            <a:ext cx="3429000" cy="1600200"/>
          </a:xfrm>
          <a:prstGeom prst="roundRect">
            <a:avLst/>
          </a:prstGeom>
          <a:solidFill>
            <a:srgbClr val="F2F6F9"/>
          </a:solidFill>
          <a:ln>
            <a:solidFill>
              <a:srgbClr val="DCE4E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850392" y="1618488"/>
            <a:ext cx="3099816" cy="320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300" b="1">
                <a:solidFill>
                  <a:srgbClr val="0C2742"/>
                </a:solidFill>
                <a:latin typeface="Aptos"/>
              </a:rPr>
              <a:t>FULL AUTOMATION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50392" y="1965960"/>
            <a:ext cx="3099816" cy="1033271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200" b="0">
                <a:solidFill>
                  <a:srgbClr val="1E2328"/>
                </a:solidFill>
                <a:latin typeface="Aptos"/>
              </a:rPr>
              <a:t>Automated filtration and sludge discharge.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4480560" y="1508760"/>
            <a:ext cx="3429000" cy="1600200"/>
          </a:xfrm>
          <a:prstGeom prst="roundRect">
            <a:avLst/>
          </a:prstGeom>
          <a:solidFill>
            <a:srgbClr val="F2F6F9"/>
          </a:solidFill>
          <a:ln>
            <a:solidFill>
              <a:srgbClr val="DCE4E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4645152" y="1618488"/>
            <a:ext cx="3099816" cy="320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300" b="1">
                <a:solidFill>
                  <a:srgbClr val="0C2742"/>
                </a:solidFill>
                <a:latin typeface="Aptos"/>
              </a:rPr>
              <a:t>FAST CLEANING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645152" y="1965960"/>
            <a:ext cx="3099816" cy="1033271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200" b="0">
                <a:solidFill>
                  <a:srgbClr val="1E2328"/>
                </a:solidFill>
                <a:latin typeface="Aptos"/>
              </a:rPr>
              <a:t>Approx. 5-minute cleaning after oil draining.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8275320" y="1508760"/>
            <a:ext cx="3429000" cy="1600200"/>
          </a:xfrm>
          <a:prstGeom prst="roundRect">
            <a:avLst/>
          </a:prstGeom>
          <a:solidFill>
            <a:srgbClr val="F2F6F9"/>
          </a:solidFill>
          <a:ln>
            <a:solidFill>
              <a:srgbClr val="DCE4E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8439912" y="1618488"/>
            <a:ext cx="3099816" cy="320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300" b="1">
                <a:solidFill>
                  <a:srgbClr val="0C2742"/>
                </a:solidFill>
                <a:latin typeface="Aptos"/>
              </a:rPr>
              <a:t>LOW OPERATING PRESSURE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439912" y="1965960"/>
            <a:ext cx="3099816" cy="1033271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200" b="0">
                <a:solidFill>
                  <a:srgbClr val="1E2328"/>
                </a:solidFill>
                <a:latin typeface="Aptos"/>
              </a:rPr>
              <a:t>Normal filtration typically below 2 bar.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685800" y="3566160"/>
            <a:ext cx="3429000" cy="1600200"/>
          </a:xfrm>
          <a:prstGeom prst="roundRect">
            <a:avLst/>
          </a:prstGeom>
          <a:solidFill>
            <a:srgbClr val="F2F6F9"/>
          </a:solidFill>
          <a:ln>
            <a:solidFill>
              <a:srgbClr val="DCE4E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850392" y="3675887"/>
            <a:ext cx="3099816" cy="320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300" b="1">
                <a:solidFill>
                  <a:srgbClr val="0C2742"/>
                </a:solidFill>
                <a:latin typeface="Aptos"/>
              </a:rPr>
              <a:t>UP TO 190°C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850392" y="4023360"/>
            <a:ext cx="3099816" cy="1033271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200" b="0">
                <a:solidFill>
                  <a:srgbClr val="1E2328"/>
                </a:solidFill>
                <a:latin typeface="Aptos"/>
              </a:rPr>
              <a:t>Suitable for high-temperature edible-oil applications.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4480560" y="3566160"/>
            <a:ext cx="3429000" cy="1600200"/>
          </a:xfrm>
          <a:prstGeom prst="roundRect">
            <a:avLst/>
          </a:prstGeom>
          <a:solidFill>
            <a:srgbClr val="F2F6F9"/>
          </a:solidFill>
          <a:ln>
            <a:solidFill>
              <a:srgbClr val="DCE4E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4645152" y="3675887"/>
            <a:ext cx="3099816" cy="320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300" b="1">
                <a:solidFill>
                  <a:srgbClr val="0C2742"/>
                </a:solidFill>
                <a:latin typeface="Aptos"/>
              </a:rPr>
              <a:t>MATERIAL OPTIONS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645152" y="4023360"/>
            <a:ext cx="3099816" cy="1033271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200" b="0">
                <a:solidFill>
                  <a:srgbClr val="1E2328"/>
                </a:solidFill>
                <a:latin typeface="Aptos"/>
              </a:rPr>
              <a:t>SUS304 standard; SUS316/316L for corrosive duties.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8275320" y="3566160"/>
            <a:ext cx="3429000" cy="1600200"/>
          </a:xfrm>
          <a:prstGeom prst="roundRect">
            <a:avLst/>
          </a:prstGeom>
          <a:solidFill>
            <a:srgbClr val="F2F6F9"/>
          </a:solidFill>
          <a:ln>
            <a:solidFill>
              <a:srgbClr val="DCE4E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8439912" y="3675887"/>
            <a:ext cx="3099816" cy="320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300" b="1">
                <a:solidFill>
                  <a:srgbClr val="0C2742"/>
                </a:solidFill>
                <a:latin typeface="Aptos"/>
              </a:rPr>
              <a:t>PROCESS FLEXIBILITY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8439912" y="4023360"/>
            <a:ext cx="3099816" cy="1033271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200" b="0">
                <a:solidFill>
                  <a:srgbClr val="1E2328"/>
                </a:solidFill>
                <a:latin typeface="Aptos"/>
              </a:rPr>
              <a:t>With or without filter aid, depending on the application.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640080" y="6473952"/>
            <a:ext cx="9875520" cy="20116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200" b="0">
                <a:solidFill>
                  <a:srgbClr val="687884"/>
                </a:solidFill>
                <a:latin typeface="Aptos"/>
              </a:rPr>
              <a:t>FILTECH KOREA SYSTEM  |  DD AUTOMATIC LIQUID FILTRATION SYSTEM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1064240" y="6446520"/>
            <a:ext cx="457200" cy="228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r"/>
            <a:r>
              <a:rPr sz="1200" b="1">
                <a:solidFill>
                  <a:srgbClr val="0C2742"/>
                </a:solidFill>
                <a:latin typeface="Aptos"/>
              </a:rPr>
              <a:t>7</a:t>
            </a:r>
          </a:p>
        </p:txBody>
      </p:sp>
      <p:sp>
        <p:nvSpPr>
          <p:cNvPr id="26" name="Rounded Rectangle 25"/>
          <p:cNvSpPr/>
          <p:nvPr/>
        </p:nvSpPr>
        <p:spPr>
          <a:xfrm>
            <a:off x="713232" y="5623560"/>
            <a:ext cx="10744200" cy="621792"/>
          </a:xfrm>
          <a:prstGeom prst="roundRect">
            <a:avLst/>
          </a:prstGeom>
          <a:solidFill>
            <a:srgbClr val="F2F6F9"/>
          </a:solidFill>
          <a:ln>
            <a:solidFill>
              <a:srgbClr val="1D5B8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914400" y="5669280"/>
            <a:ext cx="1033272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1300" b="1">
                <a:solidFill>
                  <a:srgbClr val="0C2742"/>
                </a:solidFill>
                <a:latin typeface="Aptos"/>
              </a:rPr>
              <a:t>NON-WOVEN FABRIC-FREE FILTRATION  |  Filtration based on stainless-steel filter discs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320040"/>
            <a:ext cx="10972800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600" b="1">
                <a:solidFill>
                  <a:srgbClr val="0C2742"/>
                </a:solidFill>
                <a:latin typeface="Aptos"/>
              </a:rPr>
              <a:t>REPRESENTATIVE TECHNICAL SPECIFICATIONS</a:t>
            </a:r>
          </a:p>
        </p:txBody>
      </p:sp>
      <p:sp>
        <p:nvSpPr>
          <p:cNvPr id="4" name="Rectangle 3"/>
          <p:cNvSpPr/>
          <p:nvPr/>
        </p:nvSpPr>
        <p:spPr>
          <a:xfrm>
            <a:off x="640080" y="914400"/>
            <a:ext cx="914400" cy="45720"/>
          </a:xfrm>
          <a:prstGeom prst="rect">
            <a:avLst/>
          </a:prstGeom>
          <a:solidFill>
            <a:srgbClr val="1D5B8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40080" y="987552"/>
            <a:ext cx="10972800" cy="3657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200" b="0">
                <a:solidFill>
                  <a:srgbClr val="687884"/>
                </a:solidFill>
                <a:latin typeface="Aptos"/>
              </a:rPr>
              <a:t>DD automatic liquid filtration system - Ø480 mm × 15-disc configuration.</a:t>
            </a:r>
          </a:p>
        </p:txBody>
      </p:sp>
      <p:sp>
        <p:nvSpPr>
          <p:cNvPr id="6" name="Rectangle 5"/>
          <p:cNvSpPr/>
          <p:nvPr/>
        </p:nvSpPr>
        <p:spPr>
          <a:xfrm>
            <a:off x="731520" y="1417320"/>
            <a:ext cx="10744200" cy="438912"/>
          </a:xfrm>
          <a:prstGeom prst="rect">
            <a:avLst/>
          </a:prstGeom>
          <a:solidFill>
            <a:srgbClr val="F2F6F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914400" y="1417320"/>
            <a:ext cx="3657600" cy="43891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200" b="1">
                <a:solidFill>
                  <a:srgbClr val="0C2742"/>
                </a:solidFill>
                <a:latin typeface="Aptos"/>
              </a:rPr>
              <a:t>Filter disc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572000" y="1417320"/>
            <a:ext cx="6492240" cy="43891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200" b="0">
                <a:solidFill>
                  <a:srgbClr val="1E2328"/>
                </a:solidFill>
                <a:latin typeface="Aptos"/>
              </a:rPr>
              <a:t>Ø480 mm × 15 discs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914400" y="1892808"/>
            <a:ext cx="3657600" cy="43891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200" b="1">
                <a:solidFill>
                  <a:srgbClr val="0C2742"/>
                </a:solidFill>
                <a:latin typeface="Aptos"/>
              </a:rPr>
              <a:t>Filtration type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572000" y="1892808"/>
            <a:ext cx="6492240" cy="43891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200" b="0">
                <a:solidFill>
                  <a:srgbClr val="1E2328"/>
                </a:solidFill>
                <a:latin typeface="Aptos"/>
              </a:rPr>
              <a:t>Single-side disc filtration</a:t>
            </a:r>
          </a:p>
        </p:txBody>
      </p:sp>
      <p:sp>
        <p:nvSpPr>
          <p:cNvPr id="11" name="Rectangle 10"/>
          <p:cNvSpPr/>
          <p:nvPr/>
        </p:nvSpPr>
        <p:spPr>
          <a:xfrm>
            <a:off x="731520" y="2368296"/>
            <a:ext cx="10744200" cy="438912"/>
          </a:xfrm>
          <a:prstGeom prst="rect">
            <a:avLst/>
          </a:prstGeom>
          <a:solidFill>
            <a:srgbClr val="F2F6F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914400" y="2368296"/>
            <a:ext cx="3657600" cy="43891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200" b="1">
                <a:solidFill>
                  <a:srgbClr val="0C2742"/>
                </a:solidFill>
                <a:latin typeface="Aptos"/>
              </a:rPr>
              <a:t>Operating temperature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572000" y="2368296"/>
            <a:ext cx="6492240" cy="43891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200" b="0">
                <a:solidFill>
                  <a:srgbClr val="1E2328"/>
                </a:solidFill>
                <a:latin typeface="Aptos"/>
              </a:rPr>
              <a:t>Up to 190°C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2843784"/>
            <a:ext cx="3657600" cy="43891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200" b="1">
                <a:solidFill>
                  <a:srgbClr val="0C2742"/>
                </a:solidFill>
                <a:latin typeface="Aptos"/>
              </a:rPr>
              <a:t>Normal filtration pressure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572000" y="2843784"/>
            <a:ext cx="6492240" cy="43891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200" b="0">
                <a:solidFill>
                  <a:srgbClr val="1E2328"/>
                </a:solidFill>
                <a:latin typeface="Aptos"/>
              </a:rPr>
              <a:t>Typically below 2 bar</a:t>
            </a:r>
          </a:p>
        </p:txBody>
      </p:sp>
      <p:sp>
        <p:nvSpPr>
          <p:cNvPr id="16" name="Rectangle 15"/>
          <p:cNvSpPr/>
          <p:nvPr/>
        </p:nvSpPr>
        <p:spPr>
          <a:xfrm>
            <a:off x="731520" y="3319272"/>
            <a:ext cx="10744200" cy="438912"/>
          </a:xfrm>
          <a:prstGeom prst="rect">
            <a:avLst/>
          </a:prstGeom>
          <a:solidFill>
            <a:srgbClr val="F2F6F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914400" y="3319272"/>
            <a:ext cx="3657600" cy="43891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200" b="1">
                <a:solidFill>
                  <a:srgbClr val="0C2742"/>
                </a:solidFill>
                <a:latin typeface="Aptos"/>
              </a:rPr>
              <a:t>Material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572000" y="3319272"/>
            <a:ext cx="6492240" cy="43891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200" b="0">
                <a:solidFill>
                  <a:srgbClr val="1E2328"/>
                </a:solidFill>
                <a:latin typeface="Aptos"/>
              </a:rPr>
              <a:t>SUS304 / optional SUS316, SUS316L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914400" y="3794760"/>
            <a:ext cx="3657600" cy="43891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200" b="1">
                <a:solidFill>
                  <a:srgbClr val="0C2742"/>
                </a:solidFill>
                <a:latin typeface="Aptos"/>
              </a:rPr>
              <a:t>Sludge discharge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572000" y="3794760"/>
            <a:ext cx="6492240" cy="43891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200" b="0">
                <a:solidFill>
                  <a:srgbClr val="1E2328"/>
                </a:solidFill>
                <a:latin typeface="Aptos"/>
              </a:rPr>
              <a:t>Automatic</a:t>
            </a:r>
          </a:p>
        </p:txBody>
      </p:sp>
      <p:sp>
        <p:nvSpPr>
          <p:cNvPr id="21" name="Rectangle 20"/>
          <p:cNvSpPr/>
          <p:nvPr/>
        </p:nvSpPr>
        <p:spPr>
          <a:xfrm>
            <a:off x="731520" y="4270248"/>
            <a:ext cx="10744200" cy="438912"/>
          </a:xfrm>
          <a:prstGeom prst="rect">
            <a:avLst/>
          </a:prstGeom>
          <a:solidFill>
            <a:srgbClr val="F2F6F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914400" y="4270248"/>
            <a:ext cx="3657600" cy="43891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200" b="1">
                <a:solidFill>
                  <a:srgbClr val="0C2742"/>
                </a:solidFill>
                <a:latin typeface="Aptos"/>
              </a:rPr>
              <a:t>Oil draining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4572000" y="4270248"/>
            <a:ext cx="6492240" cy="43891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200" b="0">
                <a:solidFill>
                  <a:srgbClr val="1E2328"/>
                </a:solidFill>
                <a:latin typeface="Aptos"/>
              </a:rPr>
              <a:t>Approx. 5-7 min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914400" y="4745736"/>
            <a:ext cx="3657600" cy="43891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200" b="1">
                <a:solidFill>
                  <a:srgbClr val="0C2742"/>
                </a:solidFill>
                <a:latin typeface="Aptos"/>
              </a:rPr>
              <a:t>Cleaning after draining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4572000" y="4745736"/>
            <a:ext cx="6492240" cy="43891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200" b="0">
                <a:solidFill>
                  <a:srgbClr val="1E2328"/>
                </a:solidFill>
                <a:latin typeface="Aptos"/>
              </a:rPr>
              <a:t>Approx. 5 min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822960" y="5349240"/>
            <a:ext cx="4846320" cy="3657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500" b="1">
                <a:solidFill>
                  <a:srgbClr val="0C2742"/>
                </a:solidFill>
                <a:latin typeface="Aptos"/>
              </a:rPr>
              <a:t>TYPICAL FILTRATION CAPACITY - EDIBLE OIL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822960" y="5742432"/>
            <a:ext cx="10424160" cy="4114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200" b="0">
                <a:solidFill>
                  <a:srgbClr val="1E2328"/>
                </a:solidFill>
                <a:latin typeface="Aptos"/>
              </a:rPr>
              <a:t>180-190°C: approx. 7-8 ton/h   |   100-120°C: approx. 6-7 ton/h   |   Room-temperature sesame oil: approx. 3 ton/h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822960" y="6108192"/>
            <a:ext cx="10424160" cy="29260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200" b="0">
                <a:solidFill>
                  <a:srgbClr val="687884"/>
                </a:solidFill>
                <a:latin typeface="Aptos"/>
              </a:rPr>
              <a:t>Actual capacity varies with liquid type, temperature, viscosity, solids content and operating conditions. Lower-viscosity process liquids such as soy sauce and various chemical liquids may achieve higher throughput.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640080" y="6473952"/>
            <a:ext cx="9875520" cy="20116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200" b="0">
                <a:solidFill>
                  <a:srgbClr val="687884"/>
                </a:solidFill>
                <a:latin typeface="Aptos"/>
              </a:rPr>
              <a:t>FILTECH KOREA SYSTEM  |  DD AUTOMATIC LIQUID FILTRATION SYSTEM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11064240" y="6446520"/>
            <a:ext cx="457200" cy="228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r"/>
            <a:r>
              <a:rPr sz="1200" b="1">
                <a:solidFill>
                  <a:srgbClr val="0C2742"/>
                </a:solidFill>
                <a:latin typeface="Aptos"/>
              </a:rPr>
              <a:t>8</a:t>
            </a:r>
          </a:p>
        </p:txBody>
      </p:sp>
      <p:sp>
        <p:nvSpPr>
          <p:cNvPr id="31" name="Rounded Rectangle 30"/>
          <p:cNvSpPr/>
          <p:nvPr/>
        </p:nvSpPr>
        <p:spPr>
          <a:xfrm>
            <a:off x="7726679" y="5230368"/>
            <a:ext cx="3611880" cy="749808"/>
          </a:xfrm>
          <a:prstGeom prst="roundRect">
            <a:avLst/>
          </a:prstGeom>
          <a:solidFill>
            <a:srgbClr val="F2F6F9"/>
          </a:solidFill>
          <a:ln>
            <a:solidFill>
              <a:srgbClr val="1D5B8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TextBox 31"/>
          <p:cNvSpPr txBox="1"/>
          <p:nvPr/>
        </p:nvSpPr>
        <p:spPr>
          <a:xfrm>
            <a:off x="7882127" y="5285232"/>
            <a:ext cx="3291840" cy="594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950" b="1">
                <a:solidFill>
                  <a:srgbClr val="0C2742"/>
                </a:solidFill>
                <a:latin typeface="Aptos"/>
              </a:rPr>
              <a:t>MODULAR &amp; PARALLEL CONFIGURATION
Multiple units can be operated in parallel for higher production capacity.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C274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640080"/>
            <a:ext cx="6766560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900" b="1">
                <a:solidFill>
                  <a:srgbClr val="FFFFFF"/>
                </a:solidFill>
                <a:latin typeface="Aptos"/>
              </a:rPr>
              <a:t>CUSTOM FILTRATION SOLUTIONS
FOR YOUR PROCESS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49808" y="1965960"/>
            <a:ext cx="10515600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400" b="0">
                <a:solidFill>
                  <a:srgbClr val="FFFFFF"/>
                </a:solidFill>
                <a:latin typeface="Aptos"/>
              </a:rPr>
              <a:t>Edible Oil  •  Food Processing  •  Soy Sauce  •  Chemical Process Liquids  •  Electronics  •  Precision Materials  •  Pharmaceutical</a:t>
            </a:r>
          </a:p>
        </p:txBody>
      </p:sp>
      <p:pic>
        <p:nvPicPr>
          <p:cNvPr id="5" name="Picture 4" descr="20260416_182415 (1)(1).jpg"/>
          <p:cNvPicPr>
            <a:picLocks noChangeAspect="1"/>
          </p:cNvPicPr>
          <p:nvPr/>
        </p:nvPicPr>
        <p:blipFill>
          <a:blip r:embed="rId2"/>
          <a:srcRect t="25132" b="25132"/>
          <a:stretch>
            <a:fillRect/>
          </a:stretch>
        </p:blipFill>
        <p:spPr>
          <a:xfrm>
            <a:off x="7086600" y="2788920"/>
            <a:ext cx="4343400" cy="288036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777240" y="2971800"/>
            <a:ext cx="5303520" cy="4114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000" b="1">
                <a:solidFill>
                  <a:srgbClr val="B4CDE1"/>
                </a:solidFill>
                <a:latin typeface="Aptos"/>
              </a:rPr>
              <a:t>ENGINEERED IN KOREA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3520440"/>
            <a:ext cx="5212080" cy="1600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500" b="0">
                <a:solidFill>
                  <a:srgbClr val="FFFFFF"/>
                </a:solidFill>
                <a:latin typeface="Aptos"/>
              </a:rPr>
              <a:t>Stainless-steel construction
Process-specific material selection
Flexible filter-aid operation
Automatic sludge discharge
High-temperature filtration capability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22960" y="5806440"/>
            <a:ext cx="4114800" cy="4114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700" b="1">
                <a:solidFill>
                  <a:srgbClr val="FFFFFF"/>
                </a:solidFill>
                <a:latin typeface="Aptos"/>
              </a:rPr>
              <a:t>FILTECH KOREA SYSTEM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22960" y="6199632"/>
            <a:ext cx="5303520" cy="320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200" b="0">
                <a:solidFill>
                  <a:srgbClr val="BECDDA"/>
                </a:solidFill>
                <a:latin typeface="Aptos"/>
              </a:rPr>
              <a:t>Contact details can be inserted after final confirmation.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