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Relationship Id="rId3" Type="http://schemas.openxmlformats.org/officeDocument/2006/relationships/image" Target="../media/image3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Relationship Id="rId3" Type="http://schemas.openxmlformats.org/officeDocument/2006/relationships/image" Target="../media/image7.jpg"/><Relationship Id="rId4" Type="http://schemas.openxmlformats.org/officeDocument/2006/relationships/image" Target="../media/image3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27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20250730_160315(1).jpg"/>
          <p:cNvPicPr>
            <a:picLocks noChangeAspect="1"/>
          </p:cNvPicPr>
          <p:nvPr/>
        </p:nvPicPr>
        <p:blipFill>
          <a:blip r:embed="rId2"/>
          <a:srcRect t="3742" b="3742"/>
          <a:stretch>
            <a:fillRect/>
          </a:stretch>
        </p:blipFill>
        <p:spPr>
          <a:xfrm>
            <a:off x="6629400" y="0"/>
            <a:ext cx="5559552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1520" y="1051560"/>
            <a:ext cx="5486400" cy="1554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100" b="1">
                <a:solidFill>
                  <a:srgbClr val="FFFFFF"/>
                </a:solidFill>
                <a:latin typeface="Malgun Gothic"/>
              </a:rPr>
              <a:t>DD 전자동
액체여과 시스템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9808" y="2971800"/>
            <a:ext cx="521208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Malgun Gothic"/>
              </a:rPr>
              <a:t>효율적인 여과부터 슬러지 자동배출,
신속한 청소까지 원터치 자동화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49808" y="4617720"/>
            <a:ext cx="2514600" cy="347472"/>
          </a:xfrm>
          <a:prstGeom prst="roundRect">
            <a:avLst/>
          </a:prstGeom>
          <a:solidFill>
            <a:srgbClr val="1D5B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49808" y="4617720"/>
            <a:ext cx="251460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Malgun Gothic"/>
              </a:rPr>
              <a:t>FILTECH KOREA SYSTEM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193792"/>
            <a:ext cx="530352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  <a:latin typeface="Malgun Gothic"/>
              </a:rPr>
              <a:t>실제 생산현장을 위해 설계된 여과 시스템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9808" y="5852160"/>
            <a:ext cx="109728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1">
                <a:solidFill>
                  <a:srgbClr val="B4CDE1"/>
                </a:solidFill>
                <a:latin typeface="Malgun Gothic"/>
              </a:rPr>
              <a:t>대한민국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9728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500" b="1">
                <a:solidFill>
                  <a:srgbClr val="0C2742"/>
                </a:solidFill>
                <a:latin typeface="Malgun Gothic"/>
              </a:rPr>
              <a:t>기존 수동 여과방식의 문제점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914400"/>
            <a:ext cx="914400" cy="45720"/>
          </a:xfrm>
          <a:prstGeom prst="rect">
            <a:avLst/>
          </a:prstGeom>
          <a:solidFill>
            <a:srgbClr val="1D5B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987552"/>
            <a:ext cx="109728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687884"/>
                </a:solidFill>
                <a:latin typeface="Malgun Gothic"/>
              </a:rPr>
              <a:t>수동 분해·청소·폐기물 처리는 생산을 중단시키고 작업 부담을 높일 수 있습니다.</a:t>
            </a:r>
          </a:p>
        </p:txBody>
      </p:sp>
      <p:pic>
        <p:nvPicPr>
          <p:cNvPr id="6" name="Picture 5" descr="HF여과판가는모습(1).jpeg"/>
          <p:cNvPicPr>
            <a:picLocks noChangeAspect="1"/>
          </p:cNvPicPr>
          <p:nvPr/>
        </p:nvPicPr>
        <p:blipFill>
          <a:blip r:embed="rId2"/>
          <a:srcRect t="6177" b="6177"/>
          <a:stretch>
            <a:fillRect/>
          </a:stretch>
        </p:blipFill>
        <p:spPr>
          <a:xfrm>
            <a:off x="640080" y="1508760"/>
            <a:ext cx="6537960" cy="429768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868680" y="5230368"/>
            <a:ext cx="2468880" cy="347472"/>
          </a:xfrm>
          <a:prstGeom prst="roundRect">
            <a:avLst/>
          </a:prstGeom>
          <a:solidFill>
            <a:srgbClr val="0C27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230368"/>
            <a:ext cx="246888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Malgun Gothic"/>
              </a:rPr>
              <a:t>수동 여과판 교체 작업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452360" y="3840480"/>
            <a:ext cx="4096512" cy="1965960"/>
          </a:xfrm>
          <a:prstGeom prst="roundRect">
            <a:avLst/>
          </a:prstGeom>
          <a:solidFill>
            <a:srgbClr val="F2F6F9"/>
          </a:solidFill>
          <a:ln>
            <a:solidFill>
              <a:srgbClr val="DC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616952" y="4059936"/>
            <a:ext cx="3767328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50" b="1">
                <a:solidFill>
                  <a:srgbClr val="0C2742"/>
                </a:solidFill>
                <a:latin typeface="Malgun Gothic"/>
              </a:rPr>
              <a:t>현장의 주요 부담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16952" y="4279392"/>
            <a:ext cx="3767328" cy="143560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1E2328"/>
                </a:solidFill>
                <a:latin typeface="Malgun Gothic"/>
              </a:rPr>
              <a:t>• 여과판 분해 및 재조립
• 긴 청소 작업시간
• 청소 중 생산 중단
• 슬러지 처리에 많은 인력 필요
• 고온 오일 및 공정 잔류물 직접 취급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6473952"/>
            <a:ext cx="9875520" cy="201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687884"/>
                </a:solidFill>
                <a:latin typeface="Malgun Gothic"/>
              </a:rPr>
              <a:t>필텍코리아시스템  |  DD 전자동 액체여과 시스템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064240" y="6446520"/>
            <a:ext cx="45720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100" b="1">
                <a:solidFill>
                  <a:srgbClr val="0C2742"/>
                </a:solidFill>
                <a:latin typeface="Malgun Gothic"/>
              </a:rPr>
              <a:t>2</a:t>
            </a:r>
          </a:p>
        </p:txBody>
      </p:sp>
      <p:pic>
        <p:nvPicPr>
          <p:cNvPr id="15" name="Picture 14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1417320"/>
            <a:ext cx="4251960" cy="25146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9728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500" b="1">
                <a:solidFill>
                  <a:srgbClr val="0C2742"/>
                </a:solidFill>
                <a:latin typeface="Malgun Gothic"/>
              </a:rPr>
              <a:t>수작업에서 완전 자동화로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914400"/>
            <a:ext cx="914400" cy="45720"/>
          </a:xfrm>
          <a:prstGeom prst="rect">
            <a:avLst/>
          </a:prstGeom>
          <a:solidFill>
            <a:srgbClr val="1D5B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987552"/>
            <a:ext cx="109728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687884"/>
                </a:solidFill>
                <a:latin typeface="Malgun Gothic"/>
              </a:rPr>
              <a:t>실제 공장 운전을 고려한 컴팩트 전자동 여과 시스템</a:t>
            </a:r>
          </a:p>
        </p:txBody>
      </p:sp>
      <p:pic>
        <p:nvPicPr>
          <p:cNvPr id="6" name="Picture 5" descr="20250502_163802(1).jpg"/>
          <p:cNvPicPr>
            <a:picLocks noChangeAspect="1"/>
          </p:cNvPicPr>
          <p:nvPr/>
        </p:nvPicPr>
        <p:blipFill>
          <a:blip r:embed="rId2"/>
          <a:srcRect t="24219" b="24219"/>
          <a:stretch>
            <a:fillRect/>
          </a:stretch>
        </p:blipFill>
        <p:spPr>
          <a:xfrm>
            <a:off x="640080" y="1417320"/>
            <a:ext cx="6583680" cy="45262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35240" y="1645920"/>
            <a:ext cx="3657600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500" b="1">
                <a:solidFill>
                  <a:srgbClr val="0C2742"/>
                </a:solidFill>
                <a:latin typeface="Malgun Gothic"/>
              </a:rPr>
              <a:t>원터치.
완전 자동 여과.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543800" y="2743200"/>
            <a:ext cx="3886200" cy="640080"/>
          </a:xfrm>
          <a:prstGeom prst="roundRect">
            <a:avLst/>
          </a:prstGeom>
          <a:solidFill>
            <a:srgbClr val="F2F6F9"/>
          </a:solidFill>
          <a:ln>
            <a:solidFill>
              <a:srgbClr val="DC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08392" y="2852928"/>
            <a:ext cx="3557016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50" b="1">
                <a:solidFill>
                  <a:srgbClr val="0C2742"/>
                </a:solidFill>
                <a:latin typeface="Malgun Gothic"/>
              </a:rPr>
              <a:t>완전 자동 운전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08392" y="3182112"/>
            <a:ext cx="3557016" cy="1097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1E2328"/>
                </a:solidFill>
                <a:latin typeface="Malgun Gothic"/>
              </a:rPr>
              <a:t>자동 여과 사이클과 작업자 선택 청소 기능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543800" y="3493008"/>
            <a:ext cx="3886200" cy="640080"/>
          </a:xfrm>
          <a:prstGeom prst="roundRect">
            <a:avLst/>
          </a:prstGeom>
          <a:solidFill>
            <a:srgbClr val="F2F6F9"/>
          </a:solidFill>
          <a:ln>
            <a:solidFill>
              <a:srgbClr val="DC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708392" y="3602736"/>
            <a:ext cx="3557016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50" b="1">
                <a:solidFill>
                  <a:srgbClr val="0C2742"/>
                </a:solidFill>
                <a:latin typeface="Malgun Gothic"/>
              </a:rPr>
              <a:t>슬러지 자동 배출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08392" y="3931920"/>
            <a:ext cx="3557016" cy="1097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1E2328"/>
                </a:solidFill>
                <a:latin typeface="Malgun Gothic"/>
              </a:rPr>
              <a:t>필터케이크를 사람이 일일이 제거하는 작업 감소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543800" y="4242816"/>
            <a:ext cx="3886200" cy="640080"/>
          </a:xfrm>
          <a:prstGeom prst="roundRect">
            <a:avLst/>
          </a:prstGeom>
          <a:solidFill>
            <a:srgbClr val="F2F6F9"/>
          </a:solidFill>
          <a:ln>
            <a:solidFill>
              <a:srgbClr val="DC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708392" y="4352544"/>
            <a:ext cx="3557016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50" b="1">
                <a:solidFill>
                  <a:srgbClr val="0C2742"/>
                </a:solidFill>
                <a:latin typeface="Malgun Gothic"/>
              </a:rPr>
              <a:t>신속한 청소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08392" y="4681727"/>
            <a:ext cx="3557016" cy="1097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1E2328"/>
                </a:solidFill>
                <a:latin typeface="Malgun Gothic"/>
              </a:rPr>
              <a:t>기름 배출 후 약 5분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543800" y="4992624"/>
            <a:ext cx="3886200" cy="640080"/>
          </a:xfrm>
          <a:prstGeom prst="roundRect">
            <a:avLst/>
          </a:prstGeom>
          <a:solidFill>
            <a:srgbClr val="F2F6F9"/>
          </a:solidFill>
          <a:ln>
            <a:solidFill>
              <a:srgbClr val="DC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708392" y="5102352"/>
            <a:ext cx="3557016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50" b="1">
                <a:solidFill>
                  <a:srgbClr val="0C2742"/>
                </a:solidFill>
                <a:latin typeface="Malgun Gothic"/>
              </a:rPr>
              <a:t>스테인리스 구조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708392" y="5431536"/>
            <a:ext cx="3557016" cy="1097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1E2328"/>
                </a:solidFill>
                <a:latin typeface="Malgun Gothic"/>
              </a:rPr>
              <a:t>기본 SUS304, 공정에 따라 SUS316/316L 적용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" y="6473952"/>
            <a:ext cx="9875520" cy="201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687884"/>
                </a:solidFill>
                <a:latin typeface="Malgun Gothic"/>
              </a:rPr>
              <a:t>필텍코리아시스템  |  DD 전자동 액체여과 시스템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064240" y="6446520"/>
            <a:ext cx="45720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100" b="1">
                <a:solidFill>
                  <a:srgbClr val="0C2742"/>
                </a:solidFill>
                <a:latin typeface="Malgun Gothic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9728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500" b="1">
                <a:solidFill>
                  <a:srgbClr val="0C2742"/>
                </a:solidFill>
                <a:latin typeface="Malgun Gothic"/>
              </a:rPr>
              <a:t>자동 운전 공정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914400"/>
            <a:ext cx="914400" cy="45720"/>
          </a:xfrm>
          <a:prstGeom prst="rect">
            <a:avLst/>
          </a:prstGeom>
          <a:solidFill>
            <a:srgbClr val="1D5B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987552"/>
            <a:ext cx="109728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687884"/>
                </a:solidFill>
                <a:latin typeface="Malgun Gothic"/>
              </a:rPr>
              <a:t>제품과 슬러지 특성에 따라 프리코팅 사용 여부와 시간을 선택할 수 있습니다.</a:t>
            </a:r>
          </a:p>
        </p:txBody>
      </p:sp>
      <p:sp>
        <p:nvSpPr>
          <p:cNvPr id="6" name="Oval 5"/>
          <p:cNvSpPr/>
          <p:nvPr/>
        </p:nvSpPr>
        <p:spPr>
          <a:xfrm>
            <a:off x="685800" y="1554480"/>
            <a:ext cx="502920" cy="502920"/>
          </a:xfrm>
          <a:prstGeom prst="ellipse">
            <a:avLst/>
          </a:prstGeom>
          <a:solidFill>
            <a:srgbClr val="1D5B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554480"/>
            <a:ext cx="502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Malgun Gothic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2194560"/>
            <a:ext cx="19202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50" b="1">
                <a:solidFill>
                  <a:srgbClr val="0C2742"/>
                </a:solidFill>
                <a:latin typeface="Malgun Gothic"/>
              </a:rPr>
              <a:t>액체 충전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6072" y="2743200"/>
            <a:ext cx="2057400" cy="1325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50" b="0">
                <a:solidFill>
                  <a:srgbClr val="1E2328"/>
                </a:solidFill>
                <a:latin typeface="Malgun Gothic"/>
              </a:rPr>
              <a:t>공정액이 여과 시스템으로 유입됩니다.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1627632"/>
            <a:ext cx="36576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1D5B8C"/>
                </a:solidFill>
                <a:latin typeface="Malgun Gothic"/>
              </a:rPr>
              <a:t>→</a:t>
            </a:r>
          </a:p>
        </p:txBody>
      </p:sp>
      <p:sp>
        <p:nvSpPr>
          <p:cNvPr id="11" name="Oval 10"/>
          <p:cNvSpPr/>
          <p:nvPr/>
        </p:nvSpPr>
        <p:spPr>
          <a:xfrm>
            <a:off x="2953512" y="1554480"/>
            <a:ext cx="502920" cy="502920"/>
          </a:xfrm>
          <a:prstGeom prst="ellipse">
            <a:avLst/>
          </a:prstGeom>
          <a:solidFill>
            <a:srgbClr val="1D5B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953512" y="1554480"/>
            <a:ext cx="502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Malgun Gothic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07792" y="2194560"/>
            <a:ext cx="19202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50" b="1">
                <a:solidFill>
                  <a:srgbClr val="0C2742"/>
                </a:solidFill>
                <a:latin typeface="Malgun Gothic"/>
              </a:rPr>
              <a:t>선택적 프리코팅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43784" y="2743200"/>
            <a:ext cx="2057400" cy="1325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50" b="0">
                <a:solidFill>
                  <a:srgbClr val="1E2328"/>
                </a:solidFill>
                <a:latin typeface="Malgun Gothic"/>
              </a:rPr>
              <a:t>여과보조제가 필요한 경우 프리코팅 시간을 조정합니다.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28031" y="1627632"/>
            <a:ext cx="36576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1D5B8C"/>
                </a:solidFill>
                <a:latin typeface="Malgun Gothic"/>
              </a:rPr>
              <a:t>→</a:t>
            </a:r>
          </a:p>
        </p:txBody>
      </p:sp>
      <p:sp>
        <p:nvSpPr>
          <p:cNvPr id="16" name="Oval 15"/>
          <p:cNvSpPr/>
          <p:nvPr/>
        </p:nvSpPr>
        <p:spPr>
          <a:xfrm>
            <a:off x="5221224" y="1554480"/>
            <a:ext cx="502920" cy="502920"/>
          </a:xfrm>
          <a:prstGeom prst="ellipse">
            <a:avLst/>
          </a:prstGeom>
          <a:solidFill>
            <a:srgbClr val="1D5B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221224" y="1554480"/>
            <a:ext cx="502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Malgun Gothic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175504" y="2194560"/>
            <a:ext cx="19202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50" b="1">
                <a:solidFill>
                  <a:srgbClr val="0C2742"/>
                </a:solidFill>
                <a:latin typeface="Malgun Gothic"/>
              </a:rPr>
              <a:t>여과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111496" y="2743200"/>
            <a:ext cx="2057400" cy="1325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50" b="0">
                <a:solidFill>
                  <a:srgbClr val="1E2328"/>
                </a:solidFill>
                <a:latin typeface="Malgun Gothic"/>
              </a:rPr>
              <a:t>정상 여과는 통상 2 bar 이하에서 운전합니다.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095744" y="1627632"/>
            <a:ext cx="36576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1D5B8C"/>
                </a:solidFill>
                <a:latin typeface="Malgun Gothic"/>
              </a:rPr>
              <a:t>→</a:t>
            </a:r>
          </a:p>
        </p:txBody>
      </p:sp>
      <p:sp>
        <p:nvSpPr>
          <p:cNvPr id="21" name="Oval 20"/>
          <p:cNvSpPr/>
          <p:nvPr/>
        </p:nvSpPr>
        <p:spPr>
          <a:xfrm>
            <a:off x="7488936" y="1554480"/>
            <a:ext cx="502920" cy="502920"/>
          </a:xfrm>
          <a:prstGeom prst="ellipse">
            <a:avLst/>
          </a:prstGeom>
          <a:solidFill>
            <a:srgbClr val="1D5B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488936" y="1554480"/>
            <a:ext cx="502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Malgun Gothic"/>
              </a:rPr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443215" y="2194560"/>
            <a:ext cx="19202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50" b="1">
                <a:solidFill>
                  <a:srgbClr val="0C2742"/>
                </a:solidFill>
                <a:latin typeface="Malgun Gothic"/>
              </a:rPr>
              <a:t>기름 배출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79208" y="2743200"/>
            <a:ext cx="2057400" cy="1325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50" b="0">
                <a:solidFill>
                  <a:srgbClr val="1E2328"/>
                </a:solidFill>
                <a:latin typeface="Malgun Gothic"/>
              </a:rPr>
              <a:t>여과 완료 후 약 5~7분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363455" y="1627632"/>
            <a:ext cx="36576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1D5B8C"/>
                </a:solidFill>
                <a:latin typeface="Malgun Gothic"/>
              </a:rPr>
              <a:t>→</a:t>
            </a:r>
          </a:p>
        </p:txBody>
      </p:sp>
      <p:sp>
        <p:nvSpPr>
          <p:cNvPr id="26" name="Oval 25"/>
          <p:cNvSpPr/>
          <p:nvPr/>
        </p:nvSpPr>
        <p:spPr>
          <a:xfrm>
            <a:off x="9756648" y="1554480"/>
            <a:ext cx="502920" cy="502920"/>
          </a:xfrm>
          <a:prstGeom prst="ellipse">
            <a:avLst/>
          </a:prstGeom>
          <a:solidFill>
            <a:srgbClr val="1D5B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756648" y="1554480"/>
            <a:ext cx="502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Malgun Gothic"/>
              </a:rPr>
              <a:t>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710928" y="2194560"/>
            <a:ext cx="19202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50" b="1">
                <a:solidFill>
                  <a:srgbClr val="0C2742"/>
                </a:solidFill>
                <a:latin typeface="Malgun Gothic"/>
              </a:rPr>
              <a:t>청소 및 대기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646920" y="2743200"/>
            <a:ext cx="2057400" cy="1325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50" b="0">
                <a:solidFill>
                  <a:srgbClr val="1E2328"/>
                </a:solidFill>
                <a:latin typeface="Malgun Gothic"/>
              </a:rPr>
              <a:t>자동청소 약 5분 후 다음 운전을 준비합니다.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914400" y="4709160"/>
            <a:ext cx="10332720" cy="1097280"/>
          </a:xfrm>
          <a:prstGeom prst="roundRect">
            <a:avLst/>
          </a:prstGeom>
          <a:solidFill>
            <a:srgbClr val="F2F6F9"/>
          </a:solidFill>
          <a:ln>
            <a:solidFill>
              <a:srgbClr val="DC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1078992" y="4818888"/>
            <a:ext cx="10003536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50" b="1">
                <a:solidFill>
                  <a:srgbClr val="0C2742"/>
                </a:solidFill>
                <a:latin typeface="Malgun Gothic"/>
              </a:rPr>
              <a:t>스마트 청소 제어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78992" y="5148072"/>
            <a:ext cx="10003536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1E2328"/>
                </a:solidFill>
                <a:latin typeface="Malgun Gothic"/>
              </a:rPr>
              <a:t>운전조건에 따라 자동으로 청소모드에 진입하거나, 하루 생산 종료 시 작업자가 직접 청소모드를 실행할 수 있습니다. 세부 제어 로직은 당사의 고유 엔지니어링 기술로 관리합니다.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0080" y="6473952"/>
            <a:ext cx="9875520" cy="201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687884"/>
                </a:solidFill>
                <a:latin typeface="Malgun Gothic"/>
              </a:rPr>
              <a:t>필텍코리아시스템  |  DD 전자동 액체여과 시스템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1064240" y="6446520"/>
            <a:ext cx="45720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100" b="1">
                <a:solidFill>
                  <a:srgbClr val="0C2742"/>
                </a:solidFill>
                <a:latin typeface="Malgun Gothic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9728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500" b="1">
                <a:solidFill>
                  <a:srgbClr val="0C2742"/>
                </a:solidFill>
                <a:latin typeface="Malgun Gothic"/>
              </a:rPr>
              <a:t>제품 특성에 따른 여과방식 선택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914400"/>
            <a:ext cx="914400" cy="45720"/>
          </a:xfrm>
          <a:prstGeom prst="rect">
            <a:avLst/>
          </a:prstGeom>
          <a:solidFill>
            <a:srgbClr val="1D5B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987552"/>
            <a:ext cx="109728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687884"/>
                </a:solidFill>
                <a:latin typeface="Malgun Gothic"/>
              </a:rPr>
              <a:t>슬러지의 크기와 발생량에 따라 규조토 사용 여부와 프리코팅 조건을 선택합니다.</a:t>
            </a:r>
          </a:p>
        </p:txBody>
      </p:sp>
      <p:pic>
        <p:nvPicPr>
          <p:cNvPr id="6" name="Picture 5" descr="파우더제품.jpg"/>
          <p:cNvPicPr>
            <a:picLocks noChangeAspect="1"/>
          </p:cNvPicPr>
          <p:nvPr/>
        </p:nvPicPr>
        <p:blipFill>
          <a:blip r:embed="rId2"/>
          <a:srcRect t="18862" b="18862"/>
          <a:stretch>
            <a:fillRect/>
          </a:stretch>
        </p:blipFill>
        <p:spPr>
          <a:xfrm>
            <a:off x="640080" y="1417320"/>
            <a:ext cx="5120640" cy="42519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26480" y="1554480"/>
            <a:ext cx="50292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0C2742"/>
                </a:solidFill>
                <a:latin typeface="Malgun Gothic"/>
              </a:rPr>
              <a:t>조밀한 메쉬의 디스크 여과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126480" y="2148840"/>
            <a:ext cx="5074920" cy="822960"/>
          </a:xfrm>
          <a:prstGeom prst="roundRect">
            <a:avLst/>
          </a:prstGeom>
          <a:solidFill>
            <a:srgbClr val="F2F6F9"/>
          </a:solidFill>
          <a:ln>
            <a:solidFill>
              <a:srgbClr val="DC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291072" y="2258568"/>
            <a:ext cx="4745736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50" b="1">
                <a:solidFill>
                  <a:srgbClr val="0C2742"/>
                </a:solidFill>
                <a:latin typeface="Malgun Gothic"/>
              </a:rPr>
              <a:t>아주 미세한 입자 + 적은 슬러지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91072" y="2587752"/>
            <a:ext cx="4745736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1E2328"/>
                </a:solidFill>
                <a:latin typeface="Malgun Gothic"/>
              </a:rPr>
              <a:t>효과적인 여과층 형성을 위해 규조토 등 여과보조제가 필요할 수 있습니다.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126480" y="3127248"/>
            <a:ext cx="5074920" cy="822960"/>
          </a:xfrm>
          <a:prstGeom prst="roundRect">
            <a:avLst/>
          </a:prstGeom>
          <a:solidFill>
            <a:srgbClr val="F2F6F9"/>
          </a:solidFill>
          <a:ln>
            <a:solidFill>
              <a:srgbClr val="DC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291072" y="3236976"/>
            <a:ext cx="4745736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50" b="1">
                <a:solidFill>
                  <a:srgbClr val="0C2742"/>
                </a:solidFill>
                <a:latin typeface="Malgun Gothic"/>
              </a:rPr>
              <a:t>미세한 가루 + 많은 슬러지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91072" y="3566160"/>
            <a:ext cx="4745736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1E2328"/>
                </a:solidFill>
                <a:latin typeface="Malgun Gothic"/>
              </a:rPr>
              <a:t>많은 공정에서 규조토 없이 운전할 수 있습니다.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126480" y="4105656"/>
            <a:ext cx="5074920" cy="822960"/>
          </a:xfrm>
          <a:prstGeom prst="roundRect">
            <a:avLst/>
          </a:prstGeom>
          <a:solidFill>
            <a:srgbClr val="F2F6F9"/>
          </a:solidFill>
          <a:ln>
            <a:solidFill>
              <a:srgbClr val="DC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291072" y="4215384"/>
            <a:ext cx="4745736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50" b="1">
                <a:solidFill>
                  <a:srgbClr val="0C2742"/>
                </a:solidFill>
                <a:latin typeface="Malgun Gothic"/>
              </a:rPr>
              <a:t>굵은 식품 입자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91072" y="4544568"/>
            <a:ext cx="4745736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1E2328"/>
                </a:solidFill>
                <a:latin typeface="Malgun Gothic"/>
              </a:rPr>
              <a:t>튀김옷 등 굵은 잔류물이 발생하는 공정은 보통 여과보조제 없이 운전합니다.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72200" y="5212080"/>
            <a:ext cx="49377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50" b="1">
                <a:solidFill>
                  <a:srgbClr val="1D5B8C"/>
                </a:solidFill>
                <a:latin typeface="Malgun Gothic"/>
              </a:rPr>
              <a:t>프리코팅 시간은 공정에 맞게 조절할 수 있습니다.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" y="6473952"/>
            <a:ext cx="9875520" cy="201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687884"/>
                </a:solidFill>
                <a:latin typeface="Malgun Gothic"/>
              </a:rPr>
              <a:t>필텍코리아시스템  |  DD 전자동 액체여과 시스템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064240" y="6446520"/>
            <a:ext cx="45720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100" b="1">
                <a:solidFill>
                  <a:srgbClr val="0C2742"/>
                </a:solidFill>
                <a:latin typeface="Malgun Gothic"/>
              </a:rPr>
              <a:t>5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22960" y="4864608"/>
            <a:ext cx="4754880" cy="658368"/>
          </a:xfrm>
          <a:prstGeom prst="roundRect">
            <a:avLst/>
          </a:prstGeom>
          <a:solidFill>
            <a:srgbClr val="0C27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60120" y="4919472"/>
            <a:ext cx="448056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50" b="1">
                <a:solidFill>
                  <a:srgbClr val="FFFFFF"/>
                </a:solidFill>
                <a:latin typeface="Malgun Gothic"/>
              </a:rPr>
              <a:t>수동형 여과기 내부에서 굳어버린 슬러지
제거 시 3시간 이상 뜨거운 물에 불려야 했던 실제 사례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9728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500" b="1">
                <a:solidFill>
                  <a:srgbClr val="0C2742"/>
                </a:solidFill>
                <a:latin typeface="Malgun Gothic"/>
              </a:rPr>
              <a:t>자동 슬러지 배출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914400"/>
            <a:ext cx="914400" cy="45720"/>
          </a:xfrm>
          <a:prstGeom prst="rect">
            <a:avLst/>
          </a:prstGeom>
          <a:solidFill>
            <a:srgbClr val="1D5B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987552"/>
            <a:ext cx="109728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687884"/>
                </a:solidFill>
                <a:latin typeface="Malgun Gothic"/>
              </a:rPr>
              <a:t>수작업을 줄이고 다음 생산을 빠르게 준비할 수 있습니다.</a:t>
            </a:r>
          </a:p>
        </p:txBody>
      </p:sp>
      <p:pic>
        <p:nvPicPr>
          <p:cNvPr id="6" name="Picture 5" descr="식품공장실제슬러지.jpg"/>
          <p:cNvPicPr>
            <a:picLocks noChangeAspect="1"/>
          </p:cNvPicPr>
          <p:nvPr/>
        </p:nvPicPr>
        <p:blipFill>
          <a:blip r:embed="rId2"/>
          <a:srcRect t="19022" b="19022"/>
          <a:stretch>
            <a:fillRect/>
          </a:stretch>
        </p:blipFill>
        <p:spPr>
          <a:xfrm>
            <a:off x="640080" y="1417320"/>
            <a:ext cx="5257800" cy="4343400"/>
          </a:xfrm>
          <a:prstGeom prst="rect">
            <a:avLst/>
          </a:prstGeom>
        </p:spPr>
      </p:pic>
      <p:pic>
        <p:nvPicPr>
          <p:cNvPr id="7" name="Picture 6" descr="20260416_182415 (1)(1).jpg"/>
          <p:cNvPicPr>
            <a:picLocks noChangeAspect="1"/>
          </p:cNvPicPr>
          <p:nvPr/>
        </p:nvPicPr>
        <p:blipFill>
          <a:blip r:embed="rId3"/>
          <a:srcRect t="33654" b="33654"/>
          <a:stretch>
            <a:fillRect/>
          </a:stretch>
        </p:blipFill>
        <p:spPr>
          <a:xfrm>
            <a:off x="6172200" y="1417320"/>
            <a:ext cx="5349240" cy="23317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263640" y="4005072"/>
            <a:ext cx="22860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0C2742"/>
                </a:solidFill>
                <a:latin typeface="Malgun Gothic"/>
              </a:rPr>
              <a:t>여과 종료 후 공정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4526280"/>
            <a:ext cx="2286000" cy="347472"/>
          </a:xfrm>
          <a:prstGeom prst="roundRect">
            <a:avLst/>
          </a:prstGeom>
          <a:solidFill>
            <a:srgbClr val="0C27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263640" y="4526280"/>
            <a:ext cx="228600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Malgun Gothic"/>
              </a:rPr>
              <a:t>기름 배출  |  약 5~7분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63640" y="5010912"/>
            <a:ext cx="2286000" cy="347472"/>
          </a:xfrm>
          <a:prstGeom prst="roundRect">
            <a:avLst/>
          </a:prstGeom>
          <a:solidFill>
            <a:srgbClr val="1D5B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263640" y="5010912"/>
            <a:ext cx="2286000" cy="347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Malgun Gothic"/>
              </a:rPr>
              <a:t>자동 청소  |  약 5분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63640" y="5532120"/>
            <a:ext cx="22860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E2328"/>
                </a:solidFill>
                <a:latin typeface="Malgun Gothic"/>
              </a:rPr>
              <a:t>고온 오일과 공정 잔류물에 대한 작업자의 직접 접촉을 줄입니다.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6473952"/>
            <a:ext cx="9875520" cy="201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687884"/>
                </a:solidFill>
                <a:latin typeface="Malgun Gothic"/>
              </a:rPr>
              <a:t>필텍코리아시스템  |  DD 전자동 액체여과 시스템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064240" y="6446520"/>
            <a:ext cx="45720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100" b="1">
                <a:solidFill>
                  <a:srgbClr val="0C2742"/>
                </a:solidFill>
                <a:latin typeface="Malgun Gothic"/>
              </a:rPr>
              <a:t>6</a:t>
            </a:r>
          </a:p>
        </p:txBody>
      </p:sp>
      <p:pic>
        <p:nvPicPr>
          <p:cNvPr id="16" name="Picture 15" descr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2520" y="3886200"/>
            <a:ext cx="2468880" cy="123444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8732520" y="5148072"/>
            <a:ext cx="2468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1">
                <a:solidFill>
                  <a:srgbClr val="0C2742"/>
                </a:solidFill>
                <a:latin typeface="Malgun Gothic"/>
              </a:rPr>
              <a:t>실제 식품공장 슬러지 형태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9728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500" b="1">
                <a:solidFill>
                  <a:srgbClr val="0C2742"/>
                </a:solidFill>
                <a:latin typeface="Malgun Gothic"/>
              </a:rPr>
              <a:t>왜 FILTECH인가?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914400"/>
            <a:ext cx="914400" cy="45720"/>
          </a:xfrm>
          <a:prstGeom prst="rect">
            <a:avLst/>
          </a:prstGeom>
          <a:solidFill>
            <a:srgbClr val="1D5B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987552"/>
            <a:ext cx="109728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687884"/>
                </a:solidFill>
                <a:latin typeface="Malgun Gothic"/>
              </a:rPr>
              <a:t>생산성과 실제 공정의 다양한 조건을 고려한 설계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800" y="1508760"/>
            <a:ext cx="3429000" cy="1600200"/>
          </a:xfrm>
          <a:prstGeom prst="roundRect">
            <a:avLst/>
          </a:prstGeom>
          <a:solidFill>
            <a:srgbClr val="F2F6F9"/>
          </a:solidFill>
          <a:ln>
            <a:solidFill>
              <a:srgbClr val="DC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50392" y="1618488"/>
            <a:ext cx="3099816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50" b="1">
                <a:solidFill>
                  <a:srgbClr val="0C2742"/>
                </a:solidFill>
                <a:latin typeface="Malgun Gothic"/>
              </a:rPr>
              <a:t>완전 자동화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0392" y="1947672"/>
            <a:ext cx="3099816" cy="10698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1E2328"/>
                </a:solidFill>
                <a:latin typeface="Malgun Gothic"/>
              </a:rPr>
              <a:t>여과와 슬러지 배출을 자동화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80560" y="1508760"/>
            <a:ext cx="3429000" cy="1600200"/>
          </a:xfrm>
          <a:prstGeom prst="roundRect">
            <a:avLst/>
          </a:prstGeom>
          <a:solidFill>
            <a:srgbClr val="F2F6F9"/>
          </a:solidFill>
          <a:ln>
            <a:solidFill>
              <a:srgbClr val="DC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645152" y="1618488"/>
            <a:ext cx="3099816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50" b="1">
                <a:solidFill>
                  <a:srgbClr val="0C2742"/>
                </a:solidFill>
                <a:latin typeface="Malgun Gothic"/>
              </a:rPr>
              <a:t>빠른 청소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45152" y="1947672"/>
            <a:ext cx="3099816" cy="10698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1E2328"/>
                </a:solidFill>
                <a:latin typeface="Malgun Gothic"/>
              </a:rPr>
              <a:t>기름 배출 후 약 5분 청소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75320" y="1508760"/>
            <a:ext cx="3429000" cy="1600200"/>
          </a:xfrm>
          <a:prstGeom prst="roundRect">
            <a:avLst/>
          </a:prstGeom>
          <a:solidFill>
            <a:srgbClr val="F2F6F9"/>
          </a:solidFill>
          <a:ln>
            <a:solidFill>
              <a:srgbClr val="DC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39912" y="1618488"/>
            <a:ext cx="3099816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50" b="1">
                <a:solidFill>
                  <a:srgbClr val="0C2742"/>
                </a:solidFill>
                <a:latin typeface="Malgun Gothic"/>
              </a:rPr>
              <a:t>낮은 정상 운전압력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39912" y="1947672"/>
            <a:ext cx="3099816" cy="10698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1E2328"/>
                </a:solidFill>
                <a:latin typeface="Malgun Gothic"/>
              </a:rPr>
              <a:t>통상 2 bar 이하에서 여과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85800" y="3566160"/>
            <a:ext cx="3429000" cy="1600200"/>
          </a:xfrm>
          <a:prstGeom prst="roundRect">
            <a:avLst/>
          </a:prstGeom>
          <a:solidFill>
            <a:srgbClr val="F2F6F9"/>
          </a:solidFill>
          <a:ln>
            <a:solidFill>
              <a:srgbClr val="DC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50392" y="3675887"/>
            <a:ext cx="3099816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50" b="1">
                <a:solidFill>
                  <a:srgbClr val="0C2742"/>
                </a:solidFill>
                <a:latin typeface="Malgun Gothic"/>
              </a:rPr>
              <a:t>최대 190°C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50392" y="4005072"/>
            <a:ext cx="3099816" cy="10698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1E2328"/>
                </a:solidFill>
                <a:latin typeface="Malgun Gothic"/>
              </a:rPr>
              <a:t>고온 식용유 여과에 적용 가능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480560" y="3566160"/>
            <a:ext cx="3429000" cy="1600200"/>
          </a:xfrm>
          <a:prstGeom prst="roundRect">
            <a:avLst/>
          </a:prstGeom>
          <a:solidFill>
            <a:srgbClr val="F2F6F9"/>
          </a:solidFill>
          <a:ln>
            <a:solidFill>
              <a:srgbClr val="DC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645152" y="3675887"/>
            <a:ext cx="3099816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50" b="1">
                <a:solidFill>
                  <a:srgbClr val="0C2742"/>
                </a:solidFill>
                <a:latin typeface="Malgun Gothic"/>
              </a:rPr>
              <a:t>다양한 재질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45152" y="4005072"/>
            <a:ext cx="3099816" cy="10698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1E2328"/>
                </a:solidFill>
                <a:latin typeface="Malgun Gothic"/>
              </a:rPr>
              <a:t>SUS304 기본 / 부식성 공정은 SUS316·316L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275320" y="3566160"/>
            <a:ext cx="3429000" cy="1600200"/>
          </a:xfrm>
          <a:prstGeom prst="roundRect">
            <a:avLst/>
          </a:prstGeom>
          <a:solidFill>
            <a:srgbClr val="F2F6F9"/>
          </a:solidFill>
          <a:ln>
            <a:solidFill>
              <a:srgbClr val="DCE4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439912" y="3675887"/>
            <a:ext cx="3099816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50" b="1">
                <a:solidFill>
                  <a:srgbClr val="0C2742"/>
                </a:solidFill>
                <a:latin typeface="Malgun Gothic"/>
              </a:rPr>
              <a:t>공정 유연성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439912" y="4005072"/>
            <a:ext cx="3099816" cy="10698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1E2328"/>
                </a:solidFill>
                <a:latin typeface="Malgun Gothic"/>
              </a:rPr>
              <a:t>필요에 따라 여과보조제 사용 또는 미사용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0080" y="6473952"/>
            <a:ext cx="9875520" cy="201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687884"/>
                </a:solidFill>
                <a:latin typeface="Malgun Gothic"/>
              </a:rPr>
              <a:t>필텍코리아시스템  |  DD 전자동 액체여과 시스템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064240" y="6446520"/>
            <a:ext cx="45720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100" b="1">
                <a:solidFill>
                  <a:srgbClr val="0C2742"/>
                </a:solidFill>
                <a:latin typeface="Malgun Gothic"/>
              </a:rPr>
              <a:t>7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713232" y="5623560"/>
            <a:ext cx="10744200" cy="621792"/>
          </a:xfrm>
          <a:prstGeom prst="roundRect">
            <a:avLst/>
          </a:prstGeom>
          <a:solidFill>
            <a:srgbClr val="F2F6F9"/>
          </a:solidFill>
          <a:ln>
            <a:solidFill>
              <a:srgbClr val="1D5B8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14400" y="5669280"/>
            <a:ext cx="10332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0C2742"/>
                </a:solidFill>
                <a:latin typeface="Malgun Gothic"/>
              </a:rPr>
              <a:t>부직포를 사용하지 않는 여과 시스템  |  스테인리스 필터 디스크 기반 여과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9728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500" b="1">
                <a:solidFill>
                  <a:srgbClr val="0C2742"/>
                </a:solidFill>
                <a:latin typeface="Malgun Gothic"/>
              </a:rPr>
              <a:t>대표 기술사양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914400"/>
            <a:ext cx="914400" cy="45720"/>
          </a:xfrm>
          <a:prstGeom prst="rect">
            <a:avLst/>
          </a:prstGeom>
          <a:solidFill>
            <a:srgbClr val="1D5B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987552"/>
            <a:ext cx="109728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687884"/>
                </a:solidFill>
                <a:latin typeface="Malgun Gothic"/>
              </a:rPr>
              <a:t>DD 전자동 액체여과 시스템 - Ø480 mm × 15 디스크 구성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417320"/>
            <a:ext cx="10744200" cy="438912"/>
          </a:xfrm>
          <a:prstGeom prst="rect">
            <a:avLst/>
          </a:prstGeom>
          <a:solidFill>
            <a:srgbClr val="F2F6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417320"/>
            <a:ext cx="365760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0C2742"/>
                </a:solidFill>
                <a:latin typeface="Malgun Gothic"/>
              </a:rPr>
              <a:t>필터 디스크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0" y="1417320"/>
            <a:ext cx="649224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E2328"/>
                </a:solidFill>
                <a:latin typeface="Malgun Gothic"/>
              </a:rPr>
              <a:t>Ø480 mm × 15장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1892808"/>
            <a:ext cx="365760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0C2742"/>
                </a:solidFill>
                <a:latin typeface="Malgun Gothic"/>
              </a:rPr>
              <a:t>여과 방식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0" y="1892808"/>
            <a:ext cx="649224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E2328"/>
                </a:solidFill>
                <a:latin typeface="Malgun Gothic"/>
              </a:rPr>
              <a:t>단면 디스크 여과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31520" y="2368296"/>
            <a:ext cx="10744200" cy="438912"/>
          </a:xfrm>
          <a:prstGeom prst="rect">
            <a:avLst/>
          </a:prstGeom>
          <a:solidFill>
            <a:srgbClr val="F2F6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14400" y="2368296"/>
            <a:ext cx="365760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0C2742"/>
                </a:solidFill>
                <a:latin typeface="Malgun Gothic"/>
              </a:rPr>
              <a:t>사용 온도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0" y="2368296"/>
            <a:ext cx="649224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E2328"/>
                </a:solidFill>
                <a:latin typeface="Malgun Gothic"/>
              </a:rPr>
              <a:t>최대 190°C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2843784"/>
            <a:ext cx="365760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0C2742"/>
                </a:solidFill>
                <a:latin typeface="Malgun Gothic"/>
              </a:rPr>
              <a:t>정상 여과압력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72000" y="2843784"/>
            <a:ext cx="649224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E2328"/>
                </a:solidFill>
                <a:latin typeface="Malgun Gothic"/>
              </a:rPr>
              <a:t>통상 2 bar 이하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31520" y="3319272"/>
            <a:ext cx="10744200" cy="438912"/>
          </a:xfrm>
          <a:prstGeom prst="rect">
            <a:avLst/>
          </a:prstGeom>
          <a:solidFill>
            <a:srgbClr val="F2F6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14400" y="3319272"/>
            <a:ext cx="365760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0C2742"/>
                </a:solidFill>
                <a:latin typeface="Malgun Gothic"/>
              </a:rPr>
              <a:t>재질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2000" y="3319272"/>
            <a:ext cx="649224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E2328"/>
                </a:solidFill>
                <a:latin typeface="Malgun Gothic"/>
              </a:rPr>
              <a:t>SUS304 / 선택 SUS316, SUS316L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400" y="3794760"/>
            <a:ext cx="365760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0C2742"/>
                </a:solidFill>
                <a:latin typeface="Malgun Gothic"/>
              </a:rPr>
              <a:t>슬러지 배출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72000" y="3794760"/>
            <a:ext cx="649224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E2328"/>
                </a:solidFill>
                <a:latin typeface="Malgun Gothic"/>
              </a:rPr>
              <a:t>자동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31520" y="4270248"/>
            <a:ext cx="10744200" cy="438912"/>
          </a:xfrm>
          <a:prstGeom prst="rect">
            <a:avLst/>
          </a:prstGeom>
          <a:solidFill>
            <a:srgbClr val="F2F6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14400" y="4270248"/>
            <a:ext cx="365760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0C2742"/>
                </a:solidFill>
                <a:latin typeface="Malgun Gothic"/>
              </a:rPr>
              <a:t>기름 배출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72000" y="4270248"/>
            <a:ext cx="649224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E2328"/>
                </a:solidFill>
                <a:latin typeface="Malgun Gothic"/>
              </a:rPr>
              <a:t>약 5~7분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14400" y="4745736"/>
            <a:ext cx="365760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0C2742"/>
                </a:solidFill>
                <a:latin typeface="Malgun Gothic"/>
              </a:rPr>
              <a:t>배출 후 청소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72000" y="4745736"/>
            <a:ext cx="649224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E2328"/>
                </a:solidFill>
                <a:latin typeface="Malgun Gothic"/>
              </a:rPr>
              <a:t>약 5분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2960" y="5349240"/>
            <a:ext cx="484632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1">
                <a:solidFill>
                  <a:srgbClr val="0C2742"/>
                </a:solidFill>
                <a:latin typeface="Malgun Gothic"/>
              </a:rPr>
              <a:t>대표 처리량 - 식용유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2960" y="5742432"/>
            <a:ext cx="1042416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E2328"/>
                </a:solidFill>
                <a:latin typeface="Malgun Gothic"/>
              </a:rPr>
              <a:t>180~190°C: 약 7~8 ton/h   |   100~120°C: 약 6~7 ton/h   |   실온 참기름: 약 3 ton/h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2960" y="6108192"/>
            <a:ext cx="1042416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687884"/>
                </a:solidFill>
                <a:latin typeface="Malgun Gothic"/>
              </a:rPr>
              <a:t>실제 처리량은 액체 종류, 온도, 점도, 고형물 함량 및 운전조건에 따라 달라집니다. 간장과 각종 화학제품 등 저점도 공정액은 식용유보다 더 높은 처리량이 가능합니다.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0080" y="6473952"/>
            <a:ext cx="9875520" cy="201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687884"/>
                </a:solidFill>
                <a:latin typeface="Malgun Gothic"/>
              </a:rPr>
              <a:t>필텍코리아시스템  |  DD 전자동 액체여과 시스템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064240" y="6446520"/>
            <a:ext cx="45720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100" b="1">
                <a:solidFill>
                  <a:srgbClr val="0C2742"/>
                </a:solidFill>
                <a:latin typeface="Malgun Gothic"/>
              </a:rPr>
              <a:t>8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7726679" y="5230368"/>
            <a:ext cx="3611880" cy="749808"/>
          </a:xfrm>
          <a:prstGeom prst="roundRect">
            <a:avLst/>
          </a:prstGeom>
          <a:solidFill>
            <a:srgbClr val="F2F6F9"/>
          </a:solidFill>
          <a:ln>
            <a:solidFill>
              <a:srgbClr val="1D5B8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909560" y="5285232"/>
            <a:ext cx="32461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50" b="1">
                <a:solidFill>
                  <a:srgbClr val="0C2742"/>
                </a:solidFill>
                <a:latin typeface="Malgun Gothic"/>
              </a:rPr>
              <a:t>모듈형 · 병렬 구성 가능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909560" y="5559552"/>
            <a:ext cx="3246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0">
                <a:solidFill>
                  <a:srgbClr val="1E2328"/>
                </a:solidFill>
                <a:latin typeface="Malgun Gothic"/>
              </a:rPr>
              <a:t>필요 처리량에 따라 여러 대를 병렬 구성하여 대용량 생산라인에 적용할 수 있습니다.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27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640080"/>
            <a:ext cx="6766560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900" b="1">
                <a:solidFill>
                  <a:srgbClr val="FFFFFF"/>
                </a:solidFill>
                <a:latin typeface="Malgun Gothic"/>
              </a:rPr>
              <a:t>고객의 공정에 맞춘
맞춤형 여과 솔루션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9808" y="1965960"/>
            <a:ext cx="105156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0">
                <a:solidFill>
                  <a:srgbClr val="FFFFFF"/>
                </a:solidFill>
                <a:latin typeface="Malgun Gothic"/>
              </a:rPr>
              <a:t>식용유  •  식품가공  •  간장  •  화학 공정액  •  전자산업  •  정밀소재  •  제약</a:t>
            </a:r>
          </a:p>
        </p:txBody>
      </p:sp>
      <p:pic>
        <p:nvPicPr>
          <p:cNvPr id="5" name="Picture 4" descr="20260416_182415 (1)(1).jpg"/>
          <p:cNvPicPr>
            <a:picLocks noChangeAspect="1"/>
          </p:cNvPicPr>
          <p:nvPr/>
        </p:nvPicPr>
        <p:blipFill>
          <a:blip r:embed="rId2"/>
          <a:srcRect t="25132" b="25132"/>
          <a:stretch>
            <a:fillRect/>
          </a:stretch>
        </p:blipFill>
        <p:spPr>
          <a:xfrm>
            <a:off x="7086600" y="2788920"/>
            <a:ext cx="4343400" cy="28803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77240" y="2971800"/>
            <a:ext cx="530352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B4CDE1"/>
                </a:solidFill>
                <a:latin typeface="Malgun Gothic"/>
              </a:rPr>
              <a:t>대한민국 엔지니어링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520440"/>
            <a:ext cx="5212080" cy="1600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0">
                <a:solidFill>
                  <a:srgbClr val="FFFFFF"/>
                </a:solidFill>
                <a:latin typeface="Malgun Gothic"/>
              </a:rPr>
              <a:t>스테인리스 구조
공정별 재질 선택
유연한 여과보조제 운전
자동 슬러지 배출
고온 여과 대응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5806440"/>
            <a:ext cx="41148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700" b="1">
                <a:solidFill>
                  <a:srgbClr val="FFFFFF"/>
                </a:solidFill>
                <a:latin typeface="Malgun Gothic"/>
              </a:rPr>
              <a:t>FILTECH KOREA SYSTEM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6199632"/>
            <a:ext cx="530352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0">
                <a:solidFill>
                  <a:srgbClr val="BECDDA"/>
                </a:solidFill>
                <a:latin typeface="Malgun Gothic"/>
              </a:rPr>
              <a:t>최종 확인 후 회사 연락처와 홈페이지를 삽입합니다.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