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8" r:id="rId2"/>
    <p:sldId id="299" r:id="rId3"/>
    <p:sldId id="266" r:id="rId4"/>
    <p:sldId id="273" r:id="rId5"/>
    <p:sldId id="282" r:id="rId6"/>
    <p:sldId id="283" r:id="rId7"/>
    <p:sldId id="258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기본 구역" id="{D80B7835-C1EF-4453-AE12-3E67191B0EF8}">
          <p14:sldIdLst>
            <p14:sldId id="268"/>
            <p14:sldId id="269"/>
            <p14:sldId id="266"/>
            <p14:sldId id="267"/>
            <p14:sldId id="274"/>
            <p14:sldId id="256"/>
            <p14:sldId id="273"/>
            <p14:sldId id="264"/>
            <p14:sldId id="276"/>
            <p14:sldId id="277"/>
            <p14:sldId id="278"/>
          </p14:sldIdLst>
        </p14:section>
        <p14:section name="제목 없는 구역" id="{00A94E5D-BE7F-4EB2-BFE1-F4995571FC29}">
          <p14:sldIdLst>
            <p14:sldId id="270"/>
            <p14:sldId id="257"/>
            <p14:sldId id="258"/>
            <p14:sldId id="260"/>
            <p14:sldId id="272"/>
            <p14:sldId id="275"/>
            <p14:sldId id="26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F5E58"/>
    <a:srgbClr val="49A6A6"/>
    <a:srgbClr val="6D7D7B"/>
    <a:srgbClr val="78A6A4"/>
    <a:srgbClr val="D8DFC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339" autoAdjust="0"/>
    <p:restoredTop sz="98380" autoAdjust="0"/>
  </p:normalViewPr>
  <p:slideViewPr>
    <p:cSldViewPr snapToGrid="0">
      <p:cViewPr varScale="1">
        <p:scale>
          <a:sx n="114" d="100"/>
          <a:sy n="114" d="100"/>
        </p:scale>
        <p:origin x="-28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F418B-36D0-471D-8B72-E9B5CC8750CB}" type="datetimeFigureOut">
              <a:rPr lang="ko-KR" altLang="en-US" smtClean="0"/>
              <a:pPr/>
              <a:t>2021-11-11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5E632-973C-47B4-8B09-B96B5A3A9F7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5E632-973C-47B4-8B09-B96B5A3A9F74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662E-EA40-4764-BF3F-A3EA1EE983E6}" type="datetimeFigureOut">
              <a:rPr lang="ko-KR" altLang="en-US" smtClean="0"/>
              <a:pPr/>
              <a:t>2021-11-11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D47D-A7A0-41AF-8A9B-CCDFEC292A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7490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662E-EA40-4764-BF3F-A3EA1EE983E6}" type="datetimeFigureOut">
              <a:rPr lang="ko-KR" altLang="en-US" smtClean="0"/>
              <a:pPr/>
              <a:t>2021-11-11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D47D-A7A0-41AF-8A9B-CCDFEC292A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8828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662E-EA40-4764-BF3F-A3EA1EE983E6}" type="datetimeFigureOut">
              <a:rPr lang="ko-KR" altLang="en-US" smtClean="0"/>
              <a:pPr/>
              <a:t>2021-11-11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D47D-A7A0-41AF-8A9B-CCDFEC292A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9232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662E-EA40-4764-BF3F-A3EA1EE983E6}" type="datetimeFigureOut">
              <a:rPr lang="ko-KR" altLang="en-US" smtClean="0"/>
              <a:pPr/>
              <a:t>2021-11-11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D47D-A7A0-41AF-8A9B-CCDFEC292A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4152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662E-EA40-4764-BF3F-A3EA1EE983E6}" type="datetimeFigureOut">
              <a:rPr lang="ko-KR" altLang="en-US" smtClean="0"/>
              <a:pPr/>
              <a:t>2021-11-11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D47D-A7A0-41AF-8A9B-CCDFEC292A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51990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662E-EA40-4764-BF3F-A3EA1EE983E6}" type="datetimeFigureOut">
              <a:rPr lang="ko-KR" altLang="en-US" smtClean="0"/>
              <a:pPr/>
              <a:t>2021-11-11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D47D-A7A0-41AF-8A9B-CCDFEC292A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456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662E-EA40-4764-BF3F-A3EA1EE983E6}" type="datetimeFigureOut">
              <a:rPr lang="ko-KR" altLang="en-US" smtClean="0"/>
              <a:pPr/>
              <a:t>2021-11-11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D47D-A7A0-41AF-8A9B-CCDFEC292A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5907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662E-EA40-4764-BF3F-A3EA1EE983E6}" type="datetimeFigureOut">
              <a:rPr lang="ko-KR" altLang="en-US" smtClean="0"/>
              <a:pPr/>
              <a:t>2021-11-11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D47D-A7A0-41AF-8A9B-CCDFEC292A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3707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662E-EA40-4764-BF3F-A3EA1EE983E6}" type="datetimeFigureOut">
              <a:rPr lang="ko-KR" altLang="en-US" smtClean="0"/>
              <a:pPr/>
              <a:t>2021-11-11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D47D-A7A0-41AF-8A9B-CCDFEC292A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1469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662E-EA40-4764-BF3F-A3EA1EE983E6}" type="datetimeFigureOut">
              <a:rPr lang="ko-KR" altLang="en-US" smtClean="0"/>
              <a:pPr/>
              <a:t>2021-11-11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D47D-A7A0-41AF-8A9B-CCDFEC292A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2788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662E-EA40-4764-BF3F-A3EA1EE983E6}" type="datetimeFigureOut">
              <a:rPr lang="ko-KR" altLang="en-US" smtClean="0"/>
              <a:pPr/>
              <a:t>2021-11-11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D47D-A7A0-41AF-8A9B-CCDFEC292A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2045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0662E-EA40-4764-BF3F-A3EA1EE983E6}" type="datetimeFigureOut">
              <a:rPr lang="ko-KR" altLang="en-US" smtClean="0"/>
              <a:pPr/>
              <a:t>2021-11-11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7D47D-A7A0-41AF-8A9B-CCDFEC292A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4400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857250" y="-1619250"/>
            <a:ext cx="76200" cy="171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0" y="3505200"/>
            <a:ext cx="12192000" cy="3352800"/>
          </a:xfrm>
          <a:prstGeom prst="rect">
            <a:avLst/>
          </a:prstGeom>
          <a:solidFill>
            <a:srgbClr val="49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1264359" y="2169377"/>
            <a:ext cx="647700" cy="685800"/>
          </a:xfrm>
          <a:prstGeom prst="rect">
            <a:avLst/>
          </a:prstGeom>
          <a:solidFill>
            <a:srgbClr val="49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275876" y="1993822"/>
            <a:ext cx="8749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 smtClean="0">
                <a:solidFill>
                  <a:srgbClr val="49A6A6"/>
                </a:solidFill>
                <a:latin typeface="HY헤드라인M" pitchFamily="18" charset="-127"/>
                <a:ea typeface="HY헤드라인M" pitchFamily="18" charset="-127"/>
              </a:rPr>
              <a:t>Plate Bending Roller 3 Roll</a:t>
            </a:r>
          </a:p>
          <a:p>
            <a:r>
              <a:rPr lang="en-US" altLang="ko-KR" sz="4400" b="1" dirty="0" smtClean="0">
                <a:solidFill>
                  <a:srgbClr val="49A6A6"/>
                </a:solidFill>
                <a:latin typeface="HY헤드라인M" pitchFamily="18" charset="-127"/>
                <a:ea typeface="HY헤드라인M" pitchFamily="18" charset="-127"/>
              </a:rPr>
              <a:t>		   (</a:t>
            </a:r>
            <a:r>
              <a:rPr lang="ko-KR" altLang="en-US" sz="4400" b="1" dirty="0" err="1" smtClean="0">
                <a:solidFill>
                  <a:srgbClr val="49A6A6"/>
                </a:solidFill>
                <a:latin typeface="HY헤드라인M" pitchFamily="18" charset="-127"/>
                <a:ea typeface="HY헤드라인M" pitchFamily="18" charset="-127"/>
              </a:rPr>
              <a:t>밴딩</a:t>
            </a:r>
            <a:r>
              <a:rPr lang="ko-KR" altLang="en-US" sz="4400" b="1" dirty="0" smtClean="0">
                <a:solidFill>
                  <a:srgbClr val="49A6A6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400" b="1" dirty="0" err="1" smtClean="0">
                <a:solidFill>
                  <a:srgbClr val="49A6A6"/>
                </a:solidFill>
                <a:latin typeface="HY헤드라인M" pitchFamily="18" charset="-127"/>
                <a:ea typeface="HY헤드라인M" pitchFamily="18" charset="-127"/>
              </a:rPr>
              <a:t>로라</a:t>
            </a:r>
            <a:r>
              <a:rPr lang="en-US" altLang="ko-KR" sz="4400" b="1" dirty="0" smtClean="0">
                <a:solidFill>
                  <a:srgbClr val="49A6A6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4400" b="1" dirty="0">
              <a:solidFill>
                <a:srgbClr val="49A6A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026" name="Picture 2" descr="C:\Users\bbbb\Desktop\회사 로고\CIM TECH 로고(PNG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478" y="0"/>
            <a:ext cx="11167872" cy="193833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0700" y="3890731"/>
            <a:ext cx="11113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accent1">
                    <a:lumMod val="50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>We lead producing the industry machine on 21 century Plant.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761" y="5337463"/>
            <a:ext cx="1135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accent1">
                    <a:lumMod val="50000"/>
                  </a:schemeClr>
                </a:solidFill>
                <a:latin typeface="휴먼둥근헤드라인" pitchFamily="18" charset="-127"/>
                <a:ea typeface="휴먼둥근헤드라인" pitchFamily="18" charset="-127"/>
              </a:rPr>
              <a:t>Dear Customer trying to develop industry, Good day to you. Thank you.</a:t>
            </a:r>
          </a:p>
        </p:txBody>
      </p:sp>
    </p:spTree>
    <p:extLst>
      <p:ext uri="{BB962C8B-B14F-4D97-AF65-F5344CB8AC3E}">
        <p14:creationId xmlns:p14="http://schemas.microsoft.com/office/powerpoint/2010/main" xmlns="" val="256143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448550" y="0"/>
            <a:ext cx="4743450" cy="6858000"/>
          </a:xfrm>
          <a:prstGeom prst="rect">
            <a:avLst/>
          </a:prstGeom>
          <a:solidFill>
            <a:srgbClr val="78A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990600" y="1793683"/>
            <a:ext cx="685800" cy="729867"/>
          </a:xfrm>
          <a:prstGeom prst="rect">
            <a:avLst/>
          </a:prstGeom>
          <a:solidFill>
            <a:srgbClr val="78A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56721" y="242730"/>
            <a:ext cx="7929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 smtClean="0">
                <a:solidFill>
                  <a:srgbClr val="78A6A4"/>
                </a:solidFill>
                <a:latin typeface="나눔고딕" panose="020D0604000000000000" pitchFamily="50" charset="-127"/>
                <a:ea typeface="나눔고딕 ExtraBold" panose="020D0904000000000000" pitchFamily="50" charset="-127"/>
              </a:rPr>
              <a:t>Company Profile</a:t>
            </a:r>
            <a:endParaRPr lang="ko-KR" altLang="en-US" sz="5400" b="1" dirty="0">
              <a:solidFill>
                <a:srgbClr val="78A6A4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6866" name="Picture 2" descr="C:\Users\bbbb\Desktop\2021홍보자료\홍보자료2021\사진-최종 2020\5P    회사 소개\회사전경(사무실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867" y="1297515"/>
            <a:ext cx="2903008" cy="2064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67" name="Picture 3" descr="C:\Users\bbbb\Desktop\2021홍보자료\홍보자료2021\사진-최종 2020\5P    회사 소개\회사전경(공장외부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0463" y="1314450"/>
            <a:ext cx="3192462" cy="2037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68" name="Picture 4" descr="C:\Users\bbbb\Desktop\2021홍보자료\홍보자료2021\사진-최종 2020\5P    회사 소개\DSC_00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985" y="4047066"/>
            <a:ext cx="6642282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69" name="Picture 5" descr="C:\Users\bbbb\Desktop\2021홍보자료\홍보자료2021\사진-최종 2020\CIM TECH 로고(PNG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08333" y="0"/>
            <a:ext cx="4783667" cy="95722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440082" y="1058838"/>
            <a:ext cx="5193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Company Name : CIM Tech </a:t>
            </a:r>
            <a:r>
              <a:rPr lang="en-US" altLang="ko-KR" sz="2000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Co.,Ltd</a:t>
            </a:r>
            <a:endParaRPr lang="en-US" altLang="ko-KR" sz="2000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20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		</a:t>
            </a:r>
            <a:r>
              <a:rPr lang="ko-KR" altLang="en-US" sz="20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㈜ </a:t>
            </a:r>
            <a:r>
              <a:rPr lang="ko-KR" altLang="en-US" sz="2000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씨아이엠테크</a:t>
            </a:r>
            <a:endParaRPr lang="ko-KR" altLang="en-US" sz="20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14683" y="1926672"/>
            <a:ext cx="51933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Address : </a:t>
            </a:r>
            <a:r>
              <a:rPr lang="en-US" altLang="ko-KR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1023-23, </a:t>
            </a:r>
            <a:r>
              <a:rPr lang="en-US" altLang="ko-KR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Jebu-ro</a:t>
            </a:r>
            <a:r>
              <a:rPr lang="en-US" altLang="ko-KR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en-US" altLang="ko-KR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Seosin-myeon</a:t>
            </a:r>
            <a:r>
              <a:rPr lang="en-US" altLang="ko-KR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	  </a:t>
            </a:r>
            <a:r>
              <a:rPr lang="en-US" altLang="ko-KR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Hwaseong-si</a:t>
            </a:r>
            <a:r>
              <a:rPr lang="en-US" altLang="ko-KR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en-US" altLang="ko-KR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Gyeonggido</a:t>
            </a:r>
            <a:r>
              <a:rPr lang="en-US" altLang="ko-KR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Korea</a:t>
            </a:r>
            <a:endParaRPr lang="ko-KR" altLang="en-US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59131" y="5189512"/>
            <a:ext cx="51933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Export Country : Saudi Arabia, Vietnam,</a:t>
            </a:r>
          </a:p>
          <a:p>
            <a:r>
              <a:rPr lang="en-US" altLang="ko-KR" sz="20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		Russia, Japan, UAE.</a:t>
            </a:r>
          </a:p>
          <a:p>
            <a:r>
              <a:rPr lang="en-US" altLang="ko-KR" sz="20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		Indonesia, China,</a:t>
            </a:r>
          </a:p>
          <a:p>
            <a:r>
              <a:rPr lang="en-US" altLang="ko-KR" sz="20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		Thailand, Pakistan 	</a:t>
            </a:r>
            <a:endParaRPr lang="ko-KR" altLang="en-US" sz="20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27923" y="2913038"/>
            <a:ext cx="5193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Tel : 031) 355-1192, 93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16280" y="4166104"/>
            <a:ext cx="5193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E-mail : cim21c@naver.com</a:t>
            </a:r>
          </a:p>
          <a:p>
            <a:r>
              <a:rPr lang="en-US" altLang="ko-KR" sz="20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	cimtech@cim21c.com </a:t>
            </a:r>
            <a:endParaRPr lang="ko-KR" altLang="en-US" sz="20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20515" y="3488772"/>
            <a:ext cx="5193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Fax : 031) 355-1188</a:t>
            </a:r>
            <a:endParaRPr lang="ko-KR" altLang="en-US" sz="20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483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7D7B">
            <a:alpha val="8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모서리가 둥근 직사각형 33"/>
          <p:cNvSpPr/>
          <p:nvPr/>
        </p:nvSpPr>
        <p:spPr>
          <a:xfrm>
            <a:off x="7461551" y="433083"/>
            <a:ext cx="4410239" cy="6115573"/>
          </a:xfrm>
          <a:prstGeom prst="roundRect">
            <a:avLst>
              <a:gd name="adj" fmla="val 890"/>
            </a:avLst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006547" y="177950"/>
            <a:ext cx="5797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HY헤드라인M" pitchFamily="18" charset="-127"/>
                <a:ea typeface="HY헤드라인M" pitchFamily="18" charset="-127"/>
              </a:rPr>
              <a:t>Plate Bending Roller 3 Roll</a:t>
            </a:r>
            <a:endParaRPr lang="ko-KR" altLang="en-US" sz="28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9" name="다이아몬드 38"/>
          <p:cNvSpPr/>
          <p:nvPr/>
        </p:nvSpPr>
        <p:spPr>
          <a:xfrm>
            <a:off x="168638" y="203910"/>
            <a:ext cx="436418" cy="467044"/>
          </a:xfrm>
          <a:prstGeom prst="diamond">
            <a:avLst/>
          </a:prstGeom>
          <a:solidFill>
            <a:schemeClr val="bg1">
              <a:lumMod val="9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lt1">
                  <a:alpha val="37000"/>
                </a:schemeClr>
              </a:solidFill>
            </a:endParaRPr>
          </a:p>
        </p:txBody>
      </p:sp>
      <p:sp>
        <p:nvSpPr>
          <p:cNvPr id="42" name="다이아몬드 41"/>
          <p:cNvSpPr/>
          <p:nvPr/>
        </p:nvSpPr>
        <p:spPr>
          <a:xfrm>
            <a:off x="407007" y="176185"/>
            <a:ext cx="531308" cy="568592"/>
          </a:xfrm>
          <a:prstGeom prst="diamond">
            <a:avLst/>
          </a:prstGeom>
          <a:solidFill>
            <a:srgbClr val="78A6A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763" y="3973105"/>
            <a:ext cx="3433937" cy="22643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375" y="1096686"/>
            <a:ext cx="3422465" cy="25228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</p:spPr>
      </p:pic>
      <p:pic>
        <p:nvPicPr>
          <p:cNvPr id="1030" name="Picture 6" descr="C:\Users\bbbb\Desktop\제품소개\사진\BR3 ADS\벤딩로라 120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8114" y="1047516"/>
            <a:ext cx="3176586" cy="25034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</p:spPr>
      </p:pic>
      <p:pic>
        <p:nvPicPr>
          <p:cNvPr id="1031" name="Picture 7" descr="C:\Users\bbbb\Desktop\제품소개\사진\BR3 ADS\13791137722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7160" y="3976688"/>
            <a:ext cx="3139440" cy="22832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8019772" y="1113348"/>
            <a:ext cx="3648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solidFill>
                  <a:srgbClr val="78A6A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롤</a:t>
            </a:r>
            <a:r>
              <a:rPr lang="ko-KR" altLang="en-US" sz="2400" dirty="0" smtClean="0">
                <a:solidFill>
                  <a:srgbClr val="78A6A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표면의 열처리</a:t>
            </a:r>
            <a:endParaRPr lang="ko-KR" altLang="en-US" sz="2400" dirty="0">
              <a:solidFill>
                <a:srgbClr val="78A6A4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21890" y="2070852"/>
            <a:ext cx="4348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78A6A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자동 윤활유 공급기  </a:t>
            </a:r>
            <a:endParaRPr lang="ko-KR" altLang="en-US" sz="2400" dirty="0">
              <a:solidFill>
                <a:srgbClr val="78A6A4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07274" y="2967884"/>
            <a:ext cx="3745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78A6A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원격 무선 리모컨</a:t>
            </a:r>
            <a:endParaRPr lang="ko-KR" altLang="en-US" sz="2400" dirty="0">
              <a:solidFill>
                <a:srgbClr val="78A6A4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37231" y="5537034"/>
            <a:ext cx="3745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78A6A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Bottom Roll</a:t>
            </a:r>
          </a:p>
          <a:p>
            <a:r>
              <a:rPr lang="en-US" altLang="ko-KR" sz="2400" dirty="0" smtClean="0">
                <a:solidFill>
                  <a:srgbClr val="78A6A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Independent Type</a:t>
            </a:r>
            <a:endParaRPr lang="ko-KR" altLang="en-US" sz="2400" dirty="0">
              <a:solidFill>
                <a:srgbClr val="78A6A4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33526" y="3875975"/>
            <a:ext cx="3279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78A6A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Digital Scale</a:t>
            </a:r>
            <a:endParaRPr lang="ko-KR" altLang="en-US" sz="2400" dirty="0">
              <a:solidFill>
                <a:srgbClr val="78A6A4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36287" y="4768268"/>
            <a:ext cx="3745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78A6A4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N.C Control System</a:t>
            </a:r>
            <a:endParaRPr lang="ko-KR" altLang="en-US" sz="2400" dirty="0">
              <a:solidFill>
                <a:srgbClr val="78A6A4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7867331" y="5718223"/>
            <a:ext cx="120087" cy="11932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9" name="Rectangle 24"/>
          <p:cNvSpPr>
            <a:spLocks/>
          </p:cNvSpPr>
          <p:nvPr/>
        </p:nvSpPr>
        <p:spPr bwMode="auto">
          <a:xfrm>
            <a:off x="7422697" y="496150"/>
            <a:ext cx="4317115" cy="44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just">
              <a:spcBef>
                <a:spcPts val="600"/>
              </a:spcBef>
            </a:pPr>
            <a:r>
              <a:rPr lang="en-US" sz="2400" dirty="0" smtClean="0">
                <a:solidFill>
                  <a:srgbClr val="49A6A6"/>
                </a:solidFill>
                <a:latin typeface="HY헤드라인M" pitchFamily="18" charset="-127"/>
                <a:ea typeface="HY헤드라인M" pitchFamily="18" charset="-127"/>
                <a:sym typeface="Lato Regular" charset="0"/>
              </a:rPr>
              <a:t>		Option</a:t>
            </a:r>
            <a:endParaRPr lang="en-US" sz="2400" dirty="0">
              <a:solidFill>
                <a:srgbClr val="49A6A6"/>
              </a:solidFill>
              <a:latin typeface="HY헤드라인M" pitchFamily="18" charset="-127"/>
              <a:ea typeface="HY헤드라인M" pitchFamily="18" charset="-127"/>
              <a:sym typeface="Lato Regular" charset="0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7842908" y="1265407"/>
            <a:ext cx="120087" cy="11932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7840466" y="2240864"/>
            <a:ext cx="120087" cy="11932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7851701" y="3126933"/>
            <a:ext cx="120087" cy="11932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7863913" y="4078456"/>
            <a:ext cx="120087" cy="11932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7863913" y="4955244"/>
            <a:ext cx="120087" cy="11932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909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bbb\Desktop\제품소개\사진\BR3 ADS\20210709_1647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925" y="463434"/>
            <a:ext cx="5129742" cy="6035039"/>
          </a:xfrm>
          <a:prstGeom prst="rect">
            <a:avLst/>
          </a:prstGeom>
          <a:noFill/>
        </p:spPr>
      </p:pic>
      <p:sp>
        <p:nvSpPr>
          <p:cNvPr id="31" name="순서도: 연결자 30"/>
          <p:cNvSpPr/>
          <p:nvPr/>
        </p:nvSpPr>
        <p:spPr>
          <a:xfrm>
            <a:off x="6030120" y="2894807"/>
            <a:ext cx="400050" cy="441324"/>
          </a:xfrm>
          <a:prstGeom prst="flowChartConnector">
            <a:avLst/>
          </a:prstGeom>
          <a:solidFill>
            <a:srgbClr val="49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순서도: 연결자 31"/>
          <p:cNvSpPr/>
          <p:nvPr/>
        </p:nvSpPr>
        <p:spPr>
          <a:xfrm>
            <a:off x="6055519" y="4477200"/>
            <a:ext cx="400050" cy="441324"/>
          </a:xfrm>
          <a:prstGeom prst="flowChartConnector">
            <a:avLst/>
          </a:prstGeom>
          <a:solidFill>
            <a:srgbClr val="49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순서도: 연결자 32"/>
          <p:cNvSpPr/>
          <p:nvPr/>
        </p:nvSpPr>
        <p:spPr>
          <a:xfrm>
            <a:off x="6065043" y="5653883"/>
            <a:ext cx="400050" cy="441324"/>
          </a:xfrm>
          <a:prstGeom prst="flowChartConnector">
            <a:avLst/>
          </a:prstGeom>
          <a:solidFill>
            <a:srgbClr val="49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순서도: 연결자 29"/>
          <p:cNvSpPr/>
          <p:nvPr/>
        </p:nvSpPr>
        <p:spPr>
          <a:xfrm>
            <a:off x="6028640" y="1445529"/>
            <a:ext cx="400050" cy="441324"/>
          </a:xfrm>
          <a:prstGeom prst="flowChartConnector">
            <a:avLst/>
          </a:prstGeom>
          <a:solidFill>
            <a:srgbClr val="49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84463" y="145068"/>
            <a:ext cx="6135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HY헤드라인M" pitchFamily="18" charset="-127"/>
                <a:ea typeface="HY헤드라인M" pitchFamily="18" charset="-127"/>
              </a:rPr>
              <a:t>Plate Bending Roller 3 Roll</a:t>
            </a:r>
            <a:endParaRPr lang="ko-KR" altLang="en-US" sz="28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순서도: 연결자 13"/>
          <p:cNvSpPr/>
          <p:nvPr/>
        </p:nvSpPr>
        <p:spPr>
          <a:xfrm>
            <a:off x="6026150" y="688976"/>
            <a:ext cx="400050" cy="441324"/>
          </a:xfrm>
          <a:prstGeom prst="flowChartConnector">
            <a:avLst/>
          </a:prstGeom>
          <a:solidFill>
            <a:srgbClr val="49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473081" y="688125"/>
            <a:ext cx="5795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5F5E58"/>
                </a:solidFill>
                <a:latin typeface="Arial Black" pitchFamily="34" charset="0"/>
                <a:ea typeface="HY헤드라인M" pitchFamily="18" charset="-127"/>
              </a:rPr>
              <a:t>25</a:t>
            </a:r>
            <a:r>
              <a:rPr lang="ko-KR" altLang="en-US" dirty="0" smtClean="0">
                <a:solidFill>
                  <a:srgbClr val="5F5E58"/>
                </a:solidFill>
                <a:latin typeface="Arial Black" pitchFamily="34" charset="0"/>
                <a:ea typeface="HY헤드라인M" pitchFamily="18" charset="-127"/>
              </a:rPr>
              <a:t>년 동안의 </a:t>
            </a:r>
            <a:r>
              <a:rPr lang="ko-KR" altLang="en-US" dirty="0" err="1" smtClean="0">
                <a:solidFill>
                  <a:srgbClr val="5F5E58"/>
                </a:solidFill>
                <a:latin typeface="Arial Black" pitchFamily="34" charset="0"/>
                <a:ea typeface="HY헤드라인M" pitchFamily="18" charset="-127"/>
              </a:rPr>
              <a:t>밴딩</a:t>
            </a:r>
            <a:r>
              <a:rPr lang="ko-KR" altLang="en-US" dirty="0" smtClean="0">
                <a:solidFill>
                  <a:srgbClr val="5F5E58"/>
                </a:solidFill>
                <a:latin typeface="Arial Black" pitchFamily="34" charset="0"/>
                <a:ea typeface="HY헤드라인M" pitchFamily="18" charset="-127"/>
              </a:rPr>
              <a:t> 기계를 만들어온 기술을 바탕으로 사용자의 편의성을 극대화한다</a:t>
            </a:r>
            <a:r>
              <a:rPr lang="en-US" altLang="ko-KR" dirty="0" smtClean="0">
                <a:solidFill>
                  <a:srgbClr val="5F5E58"/>
                </a:solidFill>
                <a:latin typeface="Arial Black" pitchFamily="34" charset="0"/>
                <a:ea typeface="HY헤드라인M" pitchFamily="18" charset="-127"/>
              </a:rPr>
              <a:t>.</a:t>
            </a:r>
            <a:endParaRPr lang="ko-KR" altLang="en-US" dirty="0">
              <a:solidFill>
                <a:srgbClr val="5F5E58"/>
              </a:solidFill>
              <a:latin typeface="Arial Black" pitchFamily="34" charset="0"/>
              <a:ea typeface="HY헤드라인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439060" y="1439866"/>
            <a:ext cx="57246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5F5E58"/>
                </a:solidFill>
                <a:latin typeface="HY헤드라인M" pitchFamily="18" charset="-127"/>
                <a:ea typeface="HY헤드라인M" pitchFamily="18" charset="-127"/>
              </a:rPr>
              <a:t>CIMTECH</a:t>
            </a:r>
            <a:r>
              <a:rPr lang="ko-KR" altLang="en-US" dirty="0" smtClean="0">
                <a:solidFill>
                  <a:srgbClr val="5F5E58"/>
                </a:solidFill>
                <a:latin typeface="HY헤드라인M" pitchFamily="18" charset="-127"/>
                <a:ea typeface="HY헤드라인M" pitchFamily="18" charset="-127"/>
              </a:rPr>
              <a:t>는 가장 진보되고 파워풀한 성능으로</a:t>
            </a:r>
            <a:endParaRPr lang="en-US" altLang="ko-KR" dirty="0" smtClean="0">
              <a:solidFill>
                <a:srgbClr val="5F5E58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dirty="0" smtClean="0">
                <a:solidFill>
                  <a:srgbClr val="5F5E58"/>
                </a:solidFill>
                <a:latin typeface="HY헤드라인M" pitchFamily="18" charset="-127"/>
                <a:ea typeface="HY헤드라인M" pitchFamily="18" charset="-127"/>
              </a:rPr>
              <a:t>세계적으로 인정받는 </a:t>
            </a:r>
            <a:r>
              <a:rPr lang="ko-KR" altLang="en-US" dirty="0" err="1" smtClean="0">
                <a:solidFill>
                  <a:srgbClr val="5F5E58"/>
                </a:solidFill>
                <a:latin typeface="HY헤드라인M" pitchFamily="18" charset="-127"/>
                <a:ea typeface="HY헤드라인M" pitchFamily="18" charset="-127"/>
              </a:rPr>
              <a:t>밴딩로라</a:t>
            </a:r>
            <a:r>
              <a:rPr lang="ko-KR" altLang="en-US" dirty="0" smtClean="0">
                <a:solidFill>
                  <a:srgbClr val="5F5E58"/>
                </a:solidFill>
                <a:latin typeface="HY헤드라인M" pitchFamily="18" charset="-127"/>
                <a:ea typeface="HY헤드라인M" pitchFamily="18" charset="-127"/>
              </a:rPr>
              <a:t> 기술을 바탕으로 </a:t>
            </a:r>
            <a:endParaRPr lang="en-US" altLang="ko-KR" dirty="0" smtClean="0">
              <a:solidFill>
                <a:srgbClr val="5F5E58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dirty="0" smtClean="0">
                <a:solidFill>
                  <a:srgbClr val="5F5E58"/>
                </a:solidFill>
                <a:latin typeface="HY헤드라인M" pitchFamily="18" charset="-127"/>
                <a:ea typeface="HY헤드라인M" pitchFamily="18" charset="-127"/>
              </a:rPr>
              <a:t>강력한 롤링 파워와 안정적인 </a:t>
            </a:r>
            <a:r>
              <a:rPr lang="ko-KR" altLang="en-US" dirty="0" err="1" smtClean="0">
                <a:solidFill>
                  <a:srgbClr val="5F5E58"/>
                </a:solidFill>
                <a:latin typeface="HY헤드라인M" pitchFamily="18" charset="-127"/>
                <a:ea typeface="HY헤드라인M" pitchFamily="18" charset="-127"/>
              </a:rPr>
              <a:t>밴딩</a:t>
            </a:r>
            <a:r>
              <a:rPr lang="ko-KR" altLang="en-US" dirty="0" smtClean="0">
                <a:solidFill>
                  <a:srgbClr val="5F5E58"/>
                </a:solidFill>
                <a:latin typeface="HY헤드라인M" pitchFamily="18" charset="-127"/>
                <a:ea typeface="HY헤드라인M" pitchFamily="18" charset="-127"/>
              </a:rPr>
              <a:t> 정밀도를 결합하여</a:t>
            </a:r>
            <a:endParaRPr lang="en-US" altLang="ko-KR" dirty="0" smtClean="0">
              <a:solidFill>
                <a:srgbClr val="5F5E58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dirty="0" smtClean="0">
                <a:solidFill>
                  <a:srgbClr val="5F5E58"/>
                </a:solidFill>
                <a:latin typeface="HY헤드라인M" pitchFamily="18" charset="-127"/>
                <a:ea typeface="HY헤드라인M" pitchFamily="18" charset="-127"/>
              </a:rPr>
              <a:t>더 짧은 시간에 매우 높은 성능을 보장한다</a:t>
            </a:r>
            <a:r>
              <a:rPr lang="en-US" altLang="ko-KR" dirty="0" smtClean="0">
                <a:solidFill>
                  <a:srgbClr val="5F5E58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dirty="0">
              <a:solidFill>
                <a:srgbClr val="5F5E58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466891" y="5687794"/>
            <a:ext cx="5609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5F5E58"/>
                </a:solidFill>
                <a:latin typeface="HY헤드라인M" pitchFamily="18" charset="-127"/>
                <a:ea typeface="HY헤드라인M" pitchFamily="18" charset="-127"/>
              </a:rPr>
              <a:t>이 </a:t>
            </a:r>
            <a:r>
              <a:rPr lang="en-US" altLang="ko-KR" dirty="0" smtClean="0">
                <a:solidFill>
                  <a:srgbClr val="5F5E58"/>
                </a:solidFill>
                <a:latin typeface="HY헤드라인M" pitchFamily="18" charset="-127"/>
                <a:ea typeface="HY헤드라인M" pitchFamily="18" charset="-127"/>
              </a:rPr>
              <a:t>3Roll </a:t>
            </a:r>
            <a:r>
              <a:rPr lang="ko-KR" altLang="en-US" dirty="0" err="1" smtClean="0">
                <a:solidFill>
                  <a:srgbClr val="5F5E58"/>
                </a:solidFill>
                <a:latin typeface="HY헤드라인M" pitchFamily="18" charset="-127"/>
                <a:ea typeface="HY헤드라인M" pitchFamily="18" charset="-127"/>
              </a:rPr>
              <a:t>밴딩로라는</a:t>
            </a:r>
            <a:r>
              <a:rPr lang="ko-KR" altLang="en-US" dirty="0" smtClean="0">
                <a:solidFill>
                  <a:srgbClr val="5F5E58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solidFill>
                  <a:srgbClr val="5F5E58"/>
                </a:solidFill>
                <a:latin typeface="HY헤드라인M" pitchFamily="18" charset="-127"/>
                <a:ea typeface="HY헤드라인M" pitchFamily="18" charset="-127"/>
              </a:rPr>
              <a:t>CIM TECH</a:t>
            </a:r>
            <a:r>
              <a:rPr lang="ko-KR" altLang="en-US" dirty="0" smtClean="0">
                <a:solidFill>
                  <a:srgbClr val="5F5E58"/>
                </a:solidFill>
                <a:latin typeface="HY헤드라인M" pitchFamily="18" charset="-127"/>
                <a:ea typeface="HY헤드라인M" pitchFamily="18" charset="-127"/>
              </a:rPr>
              <a:t>에서 고객의 금속 가공</a:t>
            </a:r>
            <a:endParaRPr lang="en-US" altLang="ko-KR" dirty="0" smtClean="0">
              <a:solidFill>
                <a:srgbClr val="5F5E58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dirty="0" smtClean="0">
                <a:solidFill>
                  <a:srgbClr val="5F5E58"/>
                </a:solidFill>
                <a:latin typeface="HY헤드라인M" pitchFamily="18" charset="-127"/>
                <a:ea typeface="HY헤드라인M" pitchFamily="18" charset="-127"/>
              </a:rPr>
              <a:t>요구 사항을 충족하도록 맞춤 설계 및 제작한다</a:t>
            </a:r>
            <a:r>
              <a:rPr lang="en-US" altLang="ko-KR" dirty="0" smtClean="0">
                <a:solidFill>
                  <a:srgbClr val="5F5E58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dirty="0">
              <a:solidFill>
                <a:srgbClr val="5F5E58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493104" y="4436944"/>
            <a:ext cx="53399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5F5E58"/>
                </a:solidFill>
                <a:latin typeface="HY헤드라인M" pitchFamily="18" charset="-127"/>
                <a:ea typeface="HY헤드라인M" pitchFamily="18" charset="-127"/>
              </a:rPr>
              <a:t>최고의 안전성을 위한 내부 구조를 설계하고</a:t>
            </a:r>
            <a:endParaRPr lang="en-US" altLang="ko-KR" dirty="0" smtClean="0">
              <a:solidFill>
                <a:srgbClr val="5F5E58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dirty="0" smtClean="0">
                <a:solidFill>
                  <a:srgbClr val="5F5E58"/>
                </a:solidFill>
                <a:latin typeface="HY헤드라인M" pitchFamily="18" charset="-127"/>
                <a:ea typeface="HY헤드라인M" pitchFamily="18" charset="-127"/>
              </a:rPr>
              <a:t>어떤 표면에도 배치할 수 있는 자체 지지 프레임의</a:t>
            </a:r>
            <a:endParaRPr lang="en-US" altLang="ko-KR" dirty="0" smtClean="0">
              <a:solidFill>
                <a:srgbClr val="5F5E58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dirty="0" smtClean="0">
                <a:solidFill>
                  <a:srgbClr val="5F5E58"/>
                </a:solidFill>
                <a:latin typeface="HY헤드라인M" pitchFamily="18" charset="-127"/>
                <a:ea typeface="HY헤드라인M" pitchFamily="18" charset="-127"/>
              </a:rPr>
              <a:t>내구성을 극대화시킨다</a:t>
            </a:r>
            <a:r>
              <a:rPr lang="en-US" altLang="ko-KR" dirty="0" smtClean="0">
                <a:solidFill>
                  <a:srgbClr val="5F5E58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dirty="0">
              <a:solidFill>
                <a:srgbClr val="5F5E58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29405" y="623782"/>
            <a:ext cx="463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</a:t>
            </a:r>
            <a:endParaRPr lang="ko-KR" altLang="en-US" sz="2800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30696" y="1375709"/>
            <a:ext cx="330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2</a:t>
            </a:r>
            <a:endParaRPr lang="ko-KR" altLang="en-US" sz="3600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6478132" y="2884696"/>
            <a:ext cx="58007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>
                <a:solidFill>
                  <a:srgbClr val="5F5E58"/>
                </a:solidFill>
                <a:latin typeface="HY헤드라인M" pitchFamily="18" charset="-127"/>
                <a:ea typeface="HY헤드라인M" pitchFamily="18" charset="-127"/>
              </a:rPr>
              <a:t>특수 가변 형상 구성으로 인해 </a:t>
            </a:r>
            <a:r>
              <a:rPr lang="en-US" altLang="ko-KR" dirty="0" smtClean="0">
                <a:solidFill>
                  <a:srgbClr val="5F5E58"/>
                </a:solidFill>
                <a:latin typeface="HY헤드라인M" pitchFamily="18" charset="-127"/>
                <a:ea typeface="HY헤드라인M" pitchFamily="18" charset="-127"/>
              </a:rPr>
              <a:t>BR 3Roll</a:t>
            </a:r>
            <a:r>
              <a:rPr lang="ko-KR" altLang="en-US" dirty="0" smtClean="0">
                <a:solidFill>
                  <a:srgbClr val="5F5E58"/>
                </a:solidFill>
                <a:latin typeface="HY헤드라인M" pitchFamily="18" charset="-127"/>
                <a:ea typeface="HY헤드라인M" pitchFamily="18" charset="-127"/>
              </a:rPr>
              <a:t>은 두껍고 작은 직경의 셀 제작에 용이하며 </a:t>
            </a:r>
            <a:endParaRPr lang="en-US" altLang="ko-KR" dirty="0" smtClean="0">
              <a:solidFill>
                <a:srgbClr val="5F5E58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dirty="0" smtClean="0">
                <a:solidFill>
                  <a:srgbClr val="5F5E58"/>
                </a:solidFill>
                <a:latin typeface="HY헤드라인M" pitchFamily="18" charset="-127"/>
                <a:ea typeface="HY헤드라인M" pitchFamily="18" charset="-127"/>
              </a:rPr>
              <a:t>압력 용기</a:t>
            </a:r>
            <a:r>
              <a:rPr lang="en-US" altLang="ko-KR" dirty="0" smtClean="0">
                <a:solidFill>
                  <a:srgbClr val="5F5E58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smtClean="0">
                <a:solidFill>
                  <a:srgbClr val="5F5E58"/>
                </a:solidFill>
                <a:latin typeface="HY헤드라인M" pitchFamily="18" charset="-127"/>
                <a:ea typeface="HY헤드라인M" pitchFamily="18" charset="-127"/>
              </a:rPr>
              <a:t>해양 플랫폼</a:t>
            </a:r>
            <a:r>
              <a:rPr lang="en-US" altLang="ko-KR" dirty="0" smtClean="0">
                <a:solidFill>
                  <a:srgbClr val="5F5E58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smtClean="0">
                <a:solidFill>
                  <a:srgbClr val="5F5E58"/>
                </a:solidFill>
                <a:latin typeface="HY헤드라인M" pitchFamily="18" charset="-127"/>
                <a:ea typeface="HY헤드라인M" pitchFamily="18" charset="-127"/>
              </a:rPr>
              <a:t>원자로</a:t>
            </a:r>
            <a:r>
              <a:rPr lang="en-US" altLang="ko-KR" dirty="0" smtClean="0">
                <a:solidFill>
                  <a:srgbClr val="5F5E58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dirty="0" smtClean="0">
                <a:solidFill>
                  <a:srgbClr val="5F5E58"/>
                </a:solidFill>
                <a:latin typeface="HY헤드라인M" pitchFamily="18" charset="-127"/>
                <a:ea typeface="HY헤드라인M" pitchFamily="18" charset="-127"/>
              </a:rPr>
              <a:t>열 교환기와</a:t>
            </a:r>
            <a:endParaRPr lang="en-US" altLang="ko-KR" dirty="0" smtClean="0">
              <a:solidFill>
                <a:srgbClr val="5F5E58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dirty="0" smtClean="0">
                <a:solidFill>
                  <a:srgbClr val="5F5E58"/>
                </a:solidFill>
                <a:latin typeface="HY헤드라인M" pitchFamily="18" charset="-127"/>
                <a:ea typeface="HY헤드라인M" pitchFamily="18" charset="-127"/>
              </a:rPr>
              <a:t>같은 제품 공정에 적합하다</a:t>
            </a:r>
            <a:r>
              <a:rPr lang="en-US" altLang="ko-KR" dirty="0" smtClean="0">
                <a:solidFill>
                  <a:srgbClr val="5F5E58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48844" y="2832132"/>
            <a:ext cx="330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3</a:t>
            </a:r>
            <a:endParaRPr lang="ko-KR" altLang="en-US" sz="3600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55986" y="4397407"/>
            <a:ext cx="330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4</a:t>
            </a:r>
            <a:endParaRPr lang="ko-KR" altLang="en-US" sz="3600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72656" y="5582475"/>
            <a:ext cx="330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5</a:t>
            </a:r>
            <a:endParaRPr lang="ko-KR" altLang="en-US" sz="3600" dirty="0">
              <a:solidFill>
                <a:schemeClr val="bg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5" name="다이아몬드 4"/>
          <p:cNvSpPr/>
          <p:nvPr/>
        </p:nvSpPr>
        <p:spPr>
          <a:xfrm>
            <a:off x="127096" y="149196"/>
            <a:ext cx="436418" cy="467044"/>
          </a:xfrm>
          <a:prstGeom prst="diamond">
            <a:avLst/>
          </a:prstGeom>
          <a:noFill/>
          <a:ln w="76200">
            <a:solidFill>
              <a:srgbClr val="5F5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lt1">
                  <a:alpha val="37000"/>
                </a:schemeClr>
              </a:solidFill>
            </a:endParaRPr>
          </a:p>
        </p:txBody>
      </p:sp>
      <p:sp>
        <p:nvSpPr>
          <p:cNvPr id="6" name="다이아몬드 5"/>
          <p:cNvSpPr/>
          <p:nvPr/>
        </p:nvSpPr>
        <p:spPr>
          <a:xfrm>
            <a:off x="333541" y="108360"/>
            <a:ext cx="531308" cy="568592"/>
          </a:xfrm>
          <a:prstGeom prst="diamond">
            <a:avLst/>
          </a:prstGeom>
          <a:solidFill>
            <a:srgbClr val="78A6A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ectangle 24"/>
          <p:cNvSpPr>
            <a:spLocks/>
          </p:cNvSpPr>
          <p:nvPr/>
        </p:nvSpPr>
        <p:spPr bwMode="auto">
          <a:xfrm>
            <a:off x="5992954" y="167780"/>
            <a:ext cx="4317115" cy="53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just">
              <a:spcBef>
                <a:spcPts val="600"/>
              </a:spcBef>
            </a:pPr>
            <a:r>
              <a:rPr lang="ko-KR" altLang="en-US" sz="2400" dirty="0" smtClean="0">
                <a:solidFill>
                  <a:srgbClr val="49A6A6"/>
                </a:solidFill>
                <a:latin typeface="HY헤드라인M" pitchFamily="18" charset="-127"/>
                <a:ea typeface="HY헤드라인M" pitchFamily="18" charset="-127"/>
                <a:sym typeface="Lato Regular" charset="0"/>
              </a:rPr>
              <a:t>제품 소개 </a:t>
            </a:r>
            <a:endParaRPr lang="en-US" sz="2400" dirty="0">
              <a:solidFill>
                <a:srgbClr val="49A6A6"/>
              </a:solidFill>
              <a:latin typeface="HY헤드라인M" pitchFamily="18" charset="-127"/>
              <a:ea typeface="HY헤드라인M" pitchFamily="18" charset="-127"/>
              <a:sym typeface="La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182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3408218"/>
            <a:ext cx="12192000" cy="3449782"/>
          </a:xfrm>
          <a:prstGeom prst="rect">
            <a:avLst/>
          </a:prstGeom>
          <a:solidFill>
            <a:srgbClr val="49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7384733" y="4399280"/>
            <a:ext cx="777240" cy="777240"/>
          </a:xfrm>
          <a:prstGeom prst="rect">
            <a:avLst/>
          </a:prstGeom>
          <a:solidFill>
            <a:srgbClr val="78A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1008380" y="4359910"/>
            <a:ext cx="777240" cy="777240"/>
          </a:xfrm>
          <a:prstGeom prst="rect">
            <a:avLst/>
          </a:prstGeom>
          <a:solidFill>
            <a:srgbClr val="78A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7376160" y="1242060"/>
            <a:ext cx="777240" cy="777240"/>
          </a:xfrm>
          <a:prstGeom prst="rect">
            <a:avLst/>
          </a:prstGeom>
          <a:solidFill>
            <a:srgbClr val="78A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다이아몬드 5"/>
          <p:cNvSpPr/>
          <p:nvPr/>
        </p:nvSpPr>
        <p:spPr>
          <a:xfrm>
            <a:off x="135083" y="322243"/>
            <a:ext cx="436418" cy="467044"/>
          </a:xfrm>
          <a:prstGeom prst="diamond">
            <a:avLst/>
          </a:prstGeom>
          <a:noFill/>
          <a:ln w="76200">
            <a:solidFill>
              <a:srgbClr val="5F5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lt1">
                  <a:alpha val="37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다이아몬드 6"/>
          <p:cNvSpPr/>
          <p:nvPr/>
        </p:nvSpPr>
        <p:spPr>
          <a:xfrm>
            <a:off x="341528" y="259908"/>
            <a:ext cx="531308" cy="568592"/>
          </a:xfrm>
          <a:prstGeom prst="diamond">
            <a:avLst/>
          </a:prstGeom>
          <a:solidFill>
            <a:srgbClr val="49A6A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944880" y="1280160"/>
            <a:ext cx="777240" cy="777240"/>
          </a:xfrm>
          <a:prstGeom prst="rect">
            <a:avLst/>
          </a:prstGeom>
          <a:solidFill>
            <a:srgbClr val="78A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2996" y="1263134"/>
            <a:ext cx="395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풍력 발전</a:t>
            </a:r>
            <a:endParaRPr lang="ko-KR" altLang="en-US" sz="2400" dirty="0">
              <a:solidFill>
                <a:srgbClr val="49A6A6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5846" y="1801892"/>
            <a:ext cx="3869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r>
              <a:rPr lang="ko-KR" altLang="en-US" dirty="0" err="1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롤</a:t>
            </a:r>
            <a:r>
              <a:rPr lang="ko-KR" altLang="en-US" dirty="0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 err="1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밴딩</a:t>
            </a:r>
            <a:r>
              <a:rPr lang="ko-KR" altLang="en-US" dirty="0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 err="1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로라</a:t>
            </a:r>
            <a:endParaRPr lang="en-US" altLang="ko-KR" dirty="0" smtClean="0">
              <a:solidFill>
                <a:srgbClr val="49A6A6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dirty="0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r>
              <a:rPr lang="ko-KR" altLang="en-US" dirty="0" err="1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롤</a:t>
            </a:r>
            <a:r>
              <a:rPr lang="ko-KR" altLang="en-US" dirty="0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 err="1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밴딩</a:t>
            </a:r>
            <a:r>
              <a:rPr lang="ko-KR" altLang="en-US" dirty="0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 err="1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로라</a:t>
            </a:r>
            <a:endParaRPr lang="ko-KR" altLang="en-US" dirty="0">
              <a:solidFill>
                <a:srgbClr val="49A6A6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49259" y="1234559"/>
            <a:ext cx="3995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조선</a:t>
            </a:r>
            <a:endParaRPr lang="ko-KR" altLang="en-US" sz="2400" dirty="0">
              <a:solidFill>
                <a:srgbClr val="49A6A6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68309" y="1801892"/>
            <a:ext cx="3869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r>
              <a:rPr lang="ko-KR" altLang="en-US" dirty="0" err="1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롤</a:t>
            </a:r>
            <a:r>
              <a:rPr lang="ko-KR" altLang="en-US" dirty="0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 err="1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밴딩</a:t>
            </a:r>
            <a:r>
              <a:rPr lang="ko-KR" altLang="en-US" dirty="0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 err="1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로라</a:t>
            </a:r>
            <a:endParaRPr lang="en-US" altLang="ko-KR" dirty="0" smtClean="0">
              <a:solidFill>
                <a:srgbClr val="49A6A6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dirty="0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r>
              <a:rPr lang="ko-KR" altLang="en-US" dirty="0" err="1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롤</a:t>
            </a:r>
            <a:r>
              <a:rPr lang="ko-KR" altLang="en-US" dirty="0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 err="1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밴딩</a:t>
            </a:r>
            <a:r>
              <a:rPr lang="ko-KR" altLang="en-US" dirty="0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 err="1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로라</a:t>
            </a:r>
            <a:endParaRPr lang="ko-KR" altLang="en-US" dirty="0" smtClean="0">
              <a:solidFill>
                <a:srgbClr val="49A6A6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dirty="0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유압 포털 프레스</a:t>
            </a:r>
            <a:endParaRPr lang="en-US" altLang="ko-KR" dirty="0" smtClean="0">
              <a:solidFill>
                <a:srgbClr val="49A6A6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dirty="0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유압 프레스</a:t>
            </a:r>
            <a:endParaRPr lang="ko-KR" altLang="en-US" dirty="0">
              <a:solidFill>
                <a:srgbClr val="49A6A6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83889" y="4316795"/>
            <a:ext cx="3369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석유 화학 플랫폼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3946" y="4828937"/>
            <a:ext cx="3869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r>
              <a:rPr lang="ko-KR" altLang="en-US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롤</a:t>
            </a:r>
            <a:r>
              <a:rPr lang="ko-KR" altLang="en-US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밴딩</a:t>
            </a:r>
            <a:r>
              <a:rPr lang="ko-KR" altLang="en-US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로라</a:t>
            </a:r>
            <a:endParaRPr lang="en-US" altLang="ko-KR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r>
              <a:rPr lang="ko-KR" altLang="en-US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롤</a:t>
            </a:r>
            <a:r>
              <a:rPr lang="ko-KR" altLang="en-US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밴딩</a:t>
            </a:r>
            <a:r>
              <a:rPr lang="ko-KR" altLang="en-US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로라</a:t>
            </a:r>
            <a:endParaRPr lang="en-US" altLang="ko-KR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유압 포털 프레스</a:t>
            </a:r>
            <a:endParaRPr lang="en-US" altLang="ko-KR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유압 프레스</a:t>
            </a:r>
            <a:endParaRPr lang="en-US" altLang="ko-KR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77834" y="4408971"/>
            <a:ext cx="217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보일러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58784" y="4900104"/>
            <a:ext cx="38698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r>
              <a:rPr lang="ko-KR" altLang="en-US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롤</a:t>
            </a:r>
            <a:r>
              <a:rPr lang="ko-KR" altLang="en-US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밴딩</a:t>
            </a:r>
            <a:r>
              <a:rPr lang="ko-KR" altLang="en-US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로라</a:t>
            </a:r>
            <a:endParaRPr lang="en-US" altLang="ko-KR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r>
              <a:rPr lang="ko-KR" altLang="en-US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롤</a:t>
            </a:r>
            <a:r>
              <a:rPr lang="ko-KR" altLang="en-US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밴딩</a:t>
            </a:r>
            <a:r>
              <a:rPr lang="ko-KR" altLang="en-US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로라</a:t>
            </a:r>
            <a:endParaRPr lang="en-US" altLang="ko-KR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유압 포털 프레스</a:t>
            </a:r>
            <a:endParaRPr lang="en-US" altLang="ko-KR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유압 프레스</a:t>
            </a:r>
            <a:endParaRPr lang="en-US" altLang="ko-KR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플랜징</a:t>
            </a:r>
            <a:r>
              <a:rPr lang="ko-KR" altLang="en-US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머신</a:t>
            </a:r>
            <a:endParaRPr lang="en-US" altLang="ko-KR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3628" y="248169"/>
            <a:ext cx="627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6D7D7B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b="1" dirty="0" smtClean="0">
                <a:solidFill>
                  <a:srgbClr val="6D7D7B"/>
                </a:solidFill>
                <a:latin typeface="HY헤드라인M" pitchFamily="18" charset="-127"/>
                <a:ea typeface="HY헤드라인M" pitchFamily="18" charset="-127"/>
              </a:rPr>
              <a:t>적 용  분 야</a:t>
            </a:r>
            <a:endParaRPr lang="ko-KR" altLang="en-US" sz="2800" b="1" dirty="0">
              <a:solidFill>
                <a:srgbClr val="6D7D7B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7" name="직각 삼각형 26"/>
          <p:cNvSpPr/>
          <p:nvPr/>
        </p:nvSpPr>
        <p:spPr>
          <a:xfrm rot="10800000">
            <a:off x="3025908" y="3407402"/>
            <a:ext cx="2686427" cy="2279904"/>
          </a:xfrm>
          <a:prstGeom prst="rtTriangle">
            <a:avLst/>
          </a:prstGeom>
          <a:solidFill>
            <a:srgbClr val="D8DF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9" name="직각 삼각형 28"/>
          <p:cNvSpPr/>
          <p:nvPr/>
        </p:nvSpPr>
        <p:spPr>
          <a:xfrm>
            <a:off x="5712335" y="872289"/>
            <a:ext cx="2669792" cy="2544369"/>
          </a:xfrm>
          <a:prstGeom prst="rtTriangle">
            <a:avLst/>
          </a:prstGeom>
          <a:solidFill>
            <a:srgbClr val="D8DF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3080" name="Picture 8" descr="https://www.1960seravesi.com/slider/icon/oilplatfor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0765" y="4362450"/>
            <a:ext cx="679450" cy="708025"/>
          </a:xfrm>
          <a:prstGeom prst="rect">
            <a:avLst/>
          </a:prstGeom>
          <a:noFill/>
        </p:spPr>
      </p:pic>
      <p:pic>
        <p:nvPicPr>
          <p:cNvPr id="3082" name="Picture 10" descr="https://www.1960seravesi.com/slider/icon/marineindustr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9025" y="1283336"/>
            <a:ext cx="647700" cy="681989"/>
          </a:xfrm>
          <a:prstGeom prst="rect">
            <a:avLst/>
          </a:prstGeom>
          <a:noFill/>
        </p:spPr>
      </p:pic>
      <p:pic>
        <p:nvPicPr>
          <p:cNvPr id="3084" name="Picture 12" descr="https://www.1960seravesi.com/slider/icon/reactors-turbin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1552" y="1327151"/>
            <a:ext cx="676274" cy="676274"/>
          </a:xfrm>
          <a:prstGeom prst="rect">
            <a:avLst/>
          </a:prstGeom>
          <a:noFill/>
        </p:spPr>
      </p:pic>
      <p:pic>
        <p:nvPicPr>
          <p:cNvPr id="3086" name="Picture 14" descr="https://www.1960seravesi.com/slider/icon/boil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4422" y="4447858"/>
            <a:ext cx="669925" cy="669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7627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3408218"/>
            <a:ext cx="12192000" cy="3449782"/>
          </a:xfrm>
          <a:prstGeom prst="rect">
            <a:avLst/>
          </a:prstGeom>
          <a:solidFill>
            <a:srgbClr val="49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963930" y="4344035"/>
            <a:ext cx="777240" cy="777240"/>
          </a:xfrm>
          <a:prstGeom prst="rect">
            <a:avLst/>
          </a:prstGeom>
          <a:solidFill>
            <a:srgbClr val="78A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884555" y="1203960"/>
            <a:ext cx="777240" cy="777240"/>
          </a:xfrm>
          <a:prstGeom prst="rect">
            <a:avLst/>
          </a:prstGeom>
          <a:solidFill>
            <a:srgbClr val="78A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6" name="다이아몬드 5"/>
          <p:cNvSpPr/>
          <p:nvPr/>
        </p:nvSpPr>
        <p:spPr>
          <a:xfrm>
            <a:off x="143550" y="354446"/>
            <a:ext cx="436418" cy="467044"/>
          </a:xfrm>
          <a:prstGeom prst="diamond">
            <a:avLst/>
          </a:prstGeom>
          <a:noFill/>
          <a:ln w="76200">
            <a:solidFill>
              <a:srgbClr val="5F5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lt1">
                  <a:alpha val="37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다이아몬드 6"/>
          <p:cNvSpPr/>
          <p:nvPr/>
        </p:nvSpPr>
        <p:spPr>
          <a:xfrm>
            <a:off x="341528" y="322077"/>
            <a:ext cx="531308" cy="568592"/>
          </a:xfrm>
          <a:prstGeom prst="diamond">
            <a:avLst/>
          </a:prstGeom>
          <a:solidFill>
            <a:srgbClr val="49A6A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15846" y="1377434"/>
            <a:ext cx="3723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건설 기계</a:t>
            </a:r>
            <a:endParaRPr lang="ko-KR" altLang="en-US" sz="2400" dirty="0">
              <a:solidFill>
                <a:srgbClr val="49A6A6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5846" y="1801892"/>
            <a:ext cx="3869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r>
              <a:rPr lang="ko-KR" altLang="en-US" dirty="0" err="1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롤</a:t>
            </a:r>
            <a:r>
              <a:rPr lang="ko-KR" altLang="en-US" dirty="0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 err="1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밴딩</a:t>
            </a:r>
            <a:r>
              <a:rPr lang="ko-KR" altLang="en-US" dirty="0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 err="1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로라</a:t>
            </a:r>
            <a:endParaRPr lang="en-US" altLang="ko-KR" dirty="0" smtClean="0">
              <a:solidFill>
                <a:srgbClr val="49A6A6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dirty="0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r>
              <a:rPr lang="ko-KR" altLang="en-US" dirty="0" err="1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롤</a:t>
            </a:r>
            <a:r>
              <a:rPr lang="ko-KR" altLang="en-US" dirty="0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 err="1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밴딩</a:t>
            </a:r>
            <a:r>
              <a:rPr lang="ko-KR" altLang="en-US" dirty="0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 err="1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로라</a:t>
            </a:r>
            <a:endParaRPr lang="en-US" altLang="ko-KR" dirty="0" smtClean="0">
              <a:solidFill>
                <a:srgbClr val="49A6A6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dirty="0" err="1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디싱</a:t>
            </a:r>
            <a:r>
              <a:rPr lang="ko-KR" altLang="en-US" dirty="0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 err="1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메니플레이터</a:t>
            </a:r>
            <a:endParaRPr lang="ko-KR" altLang="en-US" dirty="0">
              <a:solidFill>
                <a:srgbClr val="49A6A6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49258" y="1377434"/>
            <a:ext cx="3009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에너지 발전</a:t>
            </a:r>
            <a:endParaRPr lang="ko-KR" altLang="en-US" sz="2400" dirty="0">
              <a:solidFill>
                <a:srgbClr val="49A6A6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55609" y="1801892"/>
            <a:ext cx="3869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r>
              <a:rPr lang="ko-KR" altLang="en-US" dirty="0" err="1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롤</a:t>
            </a:r>
            <a:r>
              <a:rPr lang="ko-KR" altLang="en-US" dirty="0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 err="1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밴딩</a:t>
            </a:r>
            <a:r>
              <a:rPr lang="ko-KR" altLang="en-US" dirty="0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 err="1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로라</a:t>
            </a:r>
            <a:endParaRPr lang="en-US" altLang="ko-KR" dirty="0" smtClean="0">
              <a:solidFill>
                <a:srgbClr val="49A6A6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dirty="0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r>
              <a:rPr lang="ko-KR" altLang="en-US" dirty="0" err="1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롤</a:t>
            </a:r>
            <a:r>
              <a:rPr lang="ko-KR" altLang="en-US" dirty="0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 err="1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밴딩</a:t>
            </a:r>
            <a:r>
              <a:rPr lang="ko-KR" altLang="en-US" dirty="0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 err="1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로라</a:t>
            </a:r>
            <a:endParaRPr lang="en-US" altLang="ko-KR" dirty="0" smtClean="0">
              <a:solidFill>
                <a:srgbClr val="49A6A6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dirty="0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유압 포털 프레스</a:t>
            </a:r>
            <a:endParaRPr lang="en-US" altLang="ko-KR" dirty="0" smtClean="0">
              <a:solidFill>
                <a:srgbClr val="49A6A6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dirty="0" smtClean="0">
                <a:solidFill>
                  <a:srgbClr val="49A6A6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유압 프레스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15846" y="4547354"/>
            <a:ext cx="3251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수송 탱크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15846" y="4971812"/>
            <a:ext cx="3869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r>
              <a:rPr lang="ko-KR" altLang="en-US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롤</a:t>
            </a:r>
            <a:r>
              <a:rPr lang="ko-KR" altLang="en-US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밴딩</a:t>
            </a:r>
            <a:r>
              <a:rPr lang="ko-KR" altLang="en-US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로라</a:t>
            </a:r>
            <a:endParaRPr lang="en-US" altLang="ko-KR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r>
              <a:rPr lang="ko-KR" altLang="en-US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롤</a:t>
            </a:r>
            <a:r>
              <a:rPr lang="ko-KR" altLang="en-US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밴딩</a:t>
            </a:r>
            <a:r>
              <a:rPr lang="ko-KR" altLang="en-US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로라</a:t>
            </a:r>
            <a:endParaRPr lang="en-US" altLang="ko-KR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디싱</a:t>
            </a:r>
            <a:r>
              <a:rPr lang="ko-KR" altLang="en-US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머신</a:t>
            </a:r>
            <a:endParaRPr lang="en-US" altLang="ko-KR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디싱</a:t>
            </a:r>
            <a:r>
              <a:rPr lang="ko-KR" altLang="en-US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메니플레이터</a:t>
            </a:r>
            <a:endParaRPr lang="ko-KR" altLang="en-US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36559" y="4551846"/>
            <a:ext cx="419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항공 우주산업</a:t>
            </a:r>
            <a:r>
              <a:rPr lang="en-US" altLang="ko-KR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/ </a:t>
            </a:r>
            <a:r>
              <a:rPr lang="ko-KR" altLang="en-US" sz="2400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항공기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61959" y="5014404"/>
            <a:ext cx="3869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r>
              <a:rPr lang="ko-KR" altLang="en-US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롤</a:t>
            </a:r>
            <a:r>
              <a:rPr lang="ko-KR" altLang="en-US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밴딩</a:t>
            </a:r>
            <a:r>
              <a:rPr lang="ko-KR" altLang="en-US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로라</a:t>
            </a:r>
            <a:endParaRPr lang="en-US" altLang="ko-KR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r>
              <a:rPr lang="ko-KR" altLang="en-US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롤</a:t>
            </a:r>
            <a:r>
              <a:rPr lang="ko-KR" altLang="en-US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밴딩</a:t>
            </a:r>
            <a:r>
              <a:rPr lang="ko-KR" altLang="en-US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로라</a:t>
            </a:r>
            <a:endParaRPr lang="en-US" altLang="ko-KR" dirty="0" smtClean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디싱</a:t>
            </a:r>
            <a:r>
              <a:rPr lang="ko-KR" altLang="en-US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메니플레이터</a:t>
            </a:r>
            <a:endParaRPr lang="ko-KR" altLang="en-US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1045" y="313241"/>
            <a:ext cx="6443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6D7D7B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800" b="1" dirty="0" smtClean="0">
                <a:solidFill>
                  <a:srgbClr val="6D7D7B"/>
                </a:solidFill>
                <a:latin typeface="HY헤드라인M" pitchFamily="18" charset="-127"/>
                <a:ea typeface="HY헤드라인M" pitchFamily="18" charset="-127"/>
              </a:rPr>
              <a:t>적 용  분 야</a:t>
            </a:r>
            <a:endParaRPr lang="ko-KR" altLang="en-US" sz="2800" b="1" dirty="0">
              <a:solidFill>
                <a:srgbClr val="6D7D7B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7" name="직각 삼각형 26"/>
          <p:cNvSpPr/>
          <p:nvPr/>
        </p:nvSpPr>
        <p:spPr>
          <a:xfrm rot="10800000">
            <a:off x="3025908" y="3407402"/>
            <a:ext cx="2686427" cy="2279904"/>
          </a:xfrm>
          <a:prstGeom prst="rtTriangle">
            <a:avLst/>
          </a:prstGeom>
          <a:solidFill>
            <a:srgbClr val="D8DF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9" name="직각 삼각형 28"/>
          <p:cNvSpPr/>
          <p:nvPr/>
        </p:nvSpPr>
        <p:spPr>
          <a:xfrm>
            <a:off x="5712335" y="872289"/>
            <a:ext cx="2669792" cy="2544369"/>
          </a:xfrm>
          <a:prstGeom prst="rtTriangle">
            <a:avLst/>
          </a:prstGeom>
          <a:solidFill>
            <a:srgbClr val="D8DF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3088" name="Picture 16" descr="https://www.1960seravesi.com/slider/icon/earthmovingmachin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4219" y="1241980"/>
            <a:ext cx="684213" cy="696357"/>
          </a:xfrm>
          <a:prstGeom prst="rect">
            <a:avLst/>
          </a:prstGeom>
          <a:noFill/>
        </p:spPr>
      </p:pic>
      <p:pic>
        <p:nvPicPr>
          <p:cNvPr id="3090" name="Picture 18" descr="https://www.1960seravesi.com/slider/icon/tanksfortruk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2715" y="4379481"/>
            <a:ext cx="704641" cy="717548"/>
          </a:xfrm>
          <a:prstGeom prst="rect">
            <a:avLst/>
          </a:prstGeom>
          <a:noFill/>
        </p:spPr>
      </p:pic>
      <p:sp>
        <p:nvSpPr>
          <p:cNvPr id="30" name="직사각형 29"/>
          <p:cNvSpPr/>
          <p:nvPr/>
        </p:nvSpPr>
        <p:spPr>
          <a:xfrm>
            <a:off x="7558405" y="1216660"/>
            <a:ext cx="777240" cy="777240"/>
          </a:xfrm>
          <a:prstGeom prst="rect">
            <a:avLst/>
          </a:prstGeom>
          <a:solidFill>
            <a:srgbClr val="78A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7519745" y="4400438"/>
            <a:ext cx="777240" cy="777240"/>
          </a:xfrm>
          <a:prstGeom prst="rect">
            <a:avLst/>
          </a:prstGeom>
          <a:solidFill>
            <a:srgbClr val="78A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029" name="Picture 5" descr="C:\Users\bbbb\Downloads\lightning.png"/>
          <p:cNvPicPr>
            <a:picLocks noChangeAspect="1" noChangeArrowheads="1"/>
          </p:cNvPicPr>
          <p:nvPr/>
        </p:nvPicPr>
        <p:blipFill>
          <a:blip r:embed="rId5" cstate="print">
            <a:lum bright="100000" contrast="-100000"/>
          </a:blip>
          <a:srcRect/>
          <a:stretch>
            <a:fillRect/>
          </a:stretch>
        </p:blipFill>
        <p:spPr bwMode="auto">
          <a:xfrm>
            <a:off x="7597775" y="1243805"/>
            <a:ext cx="728663" cy="719139"/>
          </a:xfrm>
          <a:prstGeom prst="rect">
            <a:avLst/>
          </a:prstGeom>
          <a:noFill/>
        </p:spPr>
      </p:pic>
      <p:pic>
        <p:nvPicPr>
          <p:cNvPr id="1030" name="Picture 6" descr="C:\Users\bbbb\Downloads\free-icon-airplane-mode-1679938.png"/>
          <p:cNvPicPr>
            <a:picLocks noChangeAspect="1" noChangeArrowheads="1"/>
          </p:cNvPicPr>
          <p:nvPr/>
        </p:nvPicPr>
        <p:blipFill>
          <a:blip r:embed="rId6" cstate="print">
            <a:lum bright="100000" contrast="-100000"/>
          </a:blip>
          <a:srcRect/>
          <a:stretch>
            <a:fillRect/>
          </a:stretch>
        </p:blipFill>
        <p:spPr bwMode="auto">
          <a:xfrm>
            <a:off x="7556501" y="4425950"/>
            <a:ext cx="696912" cy="719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7627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F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모서리가 둥근 직사각형 29"/>
          <p:cNvSpPr/>
          <p:nvPr/>
        </p:nvSpPr>
        <p:spPr>
          <a:xfrm>
            <a:off x="7054977" y="422679"/>
            <a:ext cx="4805846" cy="6115573"/>
          </a:xfrm>
          <a:prstGeom prst="roundRect">
            <a:avLst>
              <a:gd name="adj" fmla="val 890"/>
            </a:avLst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55984" y="221422"/>
            <a:ext cx="3335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5F5E58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Option</a:t>
            </a:r>
            <a:endParaRPr lang="ko-KR" altLang="en-US" sz="2800" b="1" dirty="0">
              <a:solidFill>
                <a:srgbClr val="5F5E58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2" name="다이아몬드 11"/>
          <p:cNvSpPr/>
          <p:nvPr/>
        </p:nvSpPr>
        <p:spPr>
          <a:xfrm>
            <a:off x="193272" y="238991"/>
            <a:ext cx="436418" cy="467044"/>
          </a:xfrm>
          <a:prstGeom prst="diamond">
            <a:avLst/>
          </a:prstGeom>
          <a:noFill/>
          <a:ln w="76200">
            <a:solidFill>
              <a:srgbClr val="5F5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lt1">
                  <a:alpha val="37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5" name="다이아몬드 14"/>
          <p:cNvSpPr/>
          <p:nvPr/>
        </p:nvSpPr>
        <p:spPr>
          <a:xfrm>
            <a:off x="408029" y="189842"/>
            <a:ext cx="531308" cy="568592"/>
          </a:xfrm>
          <a:prstGeom prst="diamond">
            <a:avLst/>
          </a:prstGeom>
          <a:solidFill>
            <a:srgbClr val="78A6A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4134326" y="2643311"/>
            <a:ext cx="120087" cy="11932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265" name="_x255022200" descr="DRW000011d438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311" y="892723"/>
            <a:ext cx="6205538" cy="1727200"/>
          </a:xfrm>
          <a:prstGeom prst="rect">
            <a:avLst/>
          </a:prstGeom>
          <a:noFill/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267" name="_x255021880" descr="DRW000011d4389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036" y="2841711"/>
            <a:ext cx="6188075" cy="1744662"/>
          </a:xfrm>
          <a:prstGeom prst="rect">
            <a:avLst/>
          </a:prstGeom>
          <a:noFill/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269" name="_x255021960" descr="DRW000011d438a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749" y="4863406"/>
            <a:ext cx="6205538" cy="170338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68901" y="949848"/>
            <a:ext cx="613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 Roll - Shaft Fix Move : SFT</a:t>
            </a:r>
            <a:endParaRPr lang="ko-KR" altLang="en-US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3528" y="2933587"/>
            <a:ext cx="613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 Roll - Independent Shaft Move : ISM</a:t>
            </a:r>
            <a:endParaRPr lang="ko-KR" altLang="en-US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2142" y="4940995"/>
            <a:ext cx="613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 Roll - Link Pyramid Move : LPM</a:t>
            </a:r>
            <a:endParaRPr lang="ko-KR" altLang="en-US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7596554" y="1052419"/>
            <a:ext cx="4106008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ko-KR" altLang="en-US" sz="21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Arial Black" pitchFamily="34" charset="0"/>
                <a:ea typeface="Noto Sans Korean Regular"/>
                <a:sym typeface="Lato Regular" charset="0"/>
              </a:rPr>
              <a:t>두 개의 하단 롤이 동시에 </a:t>
            </a:r>
            <a:endParaRPr lang="en-US" altLang="ko-KR" sz="2100" b="1" dirty="0" smtClean="0">
              <a:gradFill flip="none" rotWithShape="1"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16200000" scaled="1"/>
                <a:tileRect/>
              </a:gradFill>
              <a:latin typeface="Arial Black" pitchFamily="34" charset="0"/>
              <a:ea typeface="Noto Sans Korean Regular"/>
              <a:sym typeface="Lato Regular" charset="0"/>
            </a:endParaRPr>
          </a:p>
          <a:p>
            <a:pPr algn="just">
              <a:spcBef>
                <a:spcPts val="600"/>
              </a:spcBef>
            </a:pPr>
            <a:r>
              <a:rPr lang="ko-KR" altLang="en-US" sz="21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Arial Black" pitchFamily="34" charset="0"/>
                <a:ea typeface="Noto Sans Korean Regular"/>
                <a:sym typeface="Lato Regular" charset="0"/>
              </a:rPr>
              <a:t>전</a:t>
            </a:r>
            <a:r>
              <a:rPr lang="en-US" altLang="ko-KR" sz="21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Arial Black" pitchFamily="34" charset="0"/>
                <a:ea typeface="Noto Sans Korean Regular"/>
                <a:sym typeface="Lato Regular" charset="0"/>
              </a:rPr>
              <a:t>/</a:t>
            </a:r>
            <a:r>
              <a:rPr lang="ko-KR" altLang="en-US" sz="21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Arial Black" pitchFamily="34" charset="0"/>
                <a:ea typeface="Noto Sans Korean Regular"/>
                <a:sym typeface="Lato Regular" charset="0"/>
              </a:rPr>
              <a:t>후 이동하고 한 개의 상단 </a:t>
            </a:r>
            <a:r>
              <a:rPr lang="ko-KR" altLang="en-US" sz="2100" b="1" dirty="0" err="1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Arial Black" pitchFamily="34" charset="0"/>
                <a:ea typeface="Noto Sans Korean Regular"/>
                <a:sym typeface="Lato Regular" charset="0"/>
              </a:rPr>
              <a:t>롤은</a:t>
            </a:r>
            <a:r>
              <a:rPr lang="ko-KR" altLang="en-US" sz="21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Arial Black" pitchFamily="34" charset="0"/>
                <a:ea typeface="Noto Sans Korean Regular"/>
                <a:sym typeface="Lato Regular" charset="0"/>
              </a:rPr>
              <a:t> </a:t>
            </a:r>
            <a:r>
              <a:rPr lang="ko-KR" altLang="en-US" sz="2100" b="1" dirty="0" err="1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Arial Black" pitchFamily="34" charset="0"/>
                <a:ea typeface="Noto Sans Korean Regular"/>
                <a:sym typeface="Lato Regular" charset="0"/>
              </a:rPr>
              <a:t>밴딩을</a:t>
            </a:r>
            <a:r>
              <a:rPr lang="ko-KR" altLang="en-US" sz="21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Arial Black" pitchFamily="34" charset="0"/>
                <a:ea typeface="Noto Sans Korean Regular"/>
                <a:sym typeface="Lato Regular" charset="0"/>
              </a:rPr>
              <a:t> 위해 수직으로 하강 가압한다</a:t>
            </a:r>
            <a:r>
              <a:rPr lang="en-US" altLang="ko-KR" sz="21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Arial Black" pitchFamily="34" charset="0"/>
                <a:ea typeface="Noto Sans Korean Regular"/>
                <a:sym typeface="Lato Regular" charset="0"/>
              </a:rPr>
              <a:t>.</a:t>
            </a:r>
          </a:p>
        </p:txBody>
      </p:sp>
      <p:sp>
        <p:nvSpPr>
          <p:cNvPr id="36" name="Rectangle 24"/>
          <p:cNvSpPr>
            <a:spLocks/>
          </p:cNvSpPr>
          <p:nvPr/>
        </p:nvSpPr>
        <p:spPr bwMode="auto">
          <a:xfrm>
            <a:off x="7327447" y="486625"/>
            <a:ext cx="4317115" cy="44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just">
              <a:spcBef>
                <a:spcPts val="600"/>
              </a:spcBef>
            </a:pPr>
            <a:r>
              <a:rPr lang="en-US" sz="2400" dirty="0" smtClean="0">
                <a:solidFill>
                  <a:srgbClr val="49A6A6"/>
                </a:solidFill>
                <a:latin typeface="HY헤드라인M" pitchFamily="18" charset="-127"/>
                <a:ea typeface="HY헤드라인M" pitchFamily="18" charset="-127"/>
                <a:sym typeface="Lato Regular" charset="0"/>
              </a:rPr>
              <a:t>		TYPE</a:t>
            </a:r>
            <a:endParaRPr lang="en-US" sz="2400" dirty="0">
              <a:solidFill>
                <a:srgbClr val="49A6A6"/>
              </a:solidFill>
              <a:latin typeface="HY헤드라인M" pitchFamily="18" charset="-127"/>
              <a:ea typeface="HY헤드라인M" pitchFamily="18" charset="-127"/>
              <a:sym typeface="Lato Regular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78970" y="3006963"/>
            <a:ext cx="40620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1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Arial Black" pitchFamily="34" charset="0"/>
                <a:ea typeface="Noto Sans Korean Regular"/>
                <a:sym typeface="Lato Regular" charset="0"/>
              </a:rPr>
              <a:t>두 개의 하단 롤이 개별적으로</a:t>
            </a:r>
            <a:endParaRPr lang="en-US" altLang="ko-KR" sz="2100" b="1" dirty="0" smtClean="0">
              <a:gradFill flip="none" rotWithShape="1"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16200000" scaled="1"/>
                <a:tileRect/>
              </a:gradFill>
              <a:latin typeface="Arial Black" pitchFamily="34" charset="0"/>
              <a:ea typeface="Noto Sans Korean Regular"/>
              <a:sym typeface="Lato Regular" charset="0"/>
            </a:endParaRPr>
          </a:p>
          <a:p>
            <a:r>
              <a:rPr lang="ko-KR" altLang="en-US" sz="21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Arial Black" pitchFamily="34" charset="0"/>
                <a:ea typeface="Noto Sans Korean Regular"/>
                <a:sym typeface="Lato Regular" charset="0"/>
              </a:rPr>
              <a:t>전</a:t>
            </a:r>
            <a:r>
              <a:rPr lang="en-US" altLang="ko-KR" sz="21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Arial Black" pitchFamily="34" charset="0"/>
                <a:ea typeface="Noto Sans Korean Regular"/>
                <a:sym typeface="Lato Regular" charset="0"/>
              </a:rPr>
              <a:t>/</a:t>
            </a:r>
            <a:r>
              <a:rPr lang="ko-KR" altLang="en-US" sz="21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Arial Black" pitchFamily="34" charset="0"/>
                <a:ea typeface="Noto Sans Korean Regular"/>
                <a:sym typeface="Lato Regular" charset="0"/>
              </a:rPr>
              <a:t>후 이동하고 한 개의 상단 </a:t>
            </a:r>
            <a:r>
              <a:rPr lang="ko-KR" altLang="en-US" sz="2100" b="1" dirty="0" err="1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Arial Black" pitchFamily="34" charset="0"/>
                <a:ea typeface="Noto Sans Korean Regular"/>
                <a:sym typeface="Lato Regular" charset="0"/>
              </a:rPr>
              <a:t>롤은</a:t>
            </a:r>
            <a:r>
              <a:rPr lang="ko-KR" altLang="en-US" sz="21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Arial Black" pitchFamily="34" charset="0"/>
                <a:ea typeface="Noto Sans Korean Regular"/>
                <a:sym typeface="Lato Regular" charset="0"/>
              </a:rPr>
              <a:t> </a:t>
            </a:r>
            <a:r>
              <a:rPr lang="ko-KR" altLang="en-US" sz="2100" b="1" dirty="0" err="1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Arial Black" pitchFamily="34" charset="0"/>
                <a:ea typeface="Noto Sans Korean Regular"/>
                <a:sym typeface="Lato Regular" charset="0"/>
              </a:rPr>
              <a:t>밴딩을</a:t>
            </a:r>
            <a:r>
              <a:rPr lang="ko-KR" altLang="en-US" sz="21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Arial Black" pitchFamily="34" charset="0"/>
                <a:ea typeface="Noto Sans Korean Regular"/>
                <a:sym typeface="Lato Regular" charset="0"/>
              </a:rPr>
              <a:t> 위해 수직으로 하강 가압한다</a:t>
            </a:r>
            <a:r>
              <a:rPr lang="en-US" altLang="ko-KR" sz="21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Arial Black" pitchFamily="34" charset="0"/>
                <a:ea typeface="Noto Sans Korean Regular"/>
                <a:sym typeface="Lato Regular" charset="0"/>
              </a:rPr>
              <a:t>.</a:t>
            </a:r>
            <a:endParaRPr lang="ko-KR" altLang="en-US" sz="2100" dirty="0">
              <a:ea typeface="Noto Sans Korean Regular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73107" y="5032130"/>
            <a:ext cx="43756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ko-KR" altLang="en-US" sz="21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Arial Black" pitchFamily="34" charset="0"/>
                <a:ea typeface="Noto Sans Korean Regular"/>
                <a:sym typeface="Lato Regular" charset="0"/>
              </a:rPr>
              <a:t>한 개의 상단 롤이 고정되고 </a:t>
            </a:r>
            <a:endParaRPr lang="en-US" altLang="ko-KR" sz="2100" b="1" dirty="0" smtClean="0">
              <a:gradFill flip="none" rotWithShape="1"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16200000" scaled="1"/>
                <a:tileRect/>
              </a:gradFill>
              <a:latin typeface="Arial Black" pitchFamily="34" charset="0"/>
              <a:ea typeface="Noto Sans Korean Regular"/>
              <a:sym typeface="Lato Regular" charset="0"/>
            </a:endParaRPr>
          </a:p>
          <a:p>
            <a:pPr algn="just">
              <a:spcBef>
                <a:spcPts val="600"/>
              </a:spcBef>
            </a:pPr>
            <a:r>
              <a:rPr lang="ko-KR" altLang="en-US" sz="21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Arial Black" pitchFamily="34" charset="0"/>
                <a:ea typeface="Noto Sans Korean Regular"/>
                <a:sym typeface="Lato Regular" charset="0"/>
              </a:rPr>
              <a:t>두 개의 하단 </a:t>
            </a:r>
            <a:r>
              <a:rPr lang="ko-KR" altLang="en-US" sz="2100" b="1" dirty="0" err="1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Arial Black" pitchFamily="34" charset="0"/>
                <a:ea typeface="Noto Sans Korean Regular"/>
                <a:sym typeface="Lato Regular" charset="0"/>
              </a:rPr>
              <a:t>롤은</a:t>
            </a:r>
            <a:r>
              <a:rPr lang="ko-KR" altLang="en-US" sz="21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Arial Black" pitchFamily="34" charset="0"/>
                <a:ea typeface="Noto Sans Korean Regular"/>
                <a:sym typeface="Lato Regular" charset="0"/>
              </a:rPr>
              <a:t> 피라미드형으로 </a:t>
            </a:r>
            <a:r>
              <a:rPr lang="ko-KR" altLang="en-US" sz="2100" b="1" dirty="0" err="1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Arial Black" pitchFamily="34" charset="0"/>
                <a:ea typeface="Noto Sans Korean Regular"/>
                <a:sym typeface="Lato Regular" charset="0"/>
              </a:rPr>
              <a:t>밴딩을</a:t>
            </a:r>
            <a:r>
              <a:rPr lang="ko-KR" altLang="en-US" sz="21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Arial Black" pitchFamily="34" charset="0"/>
                <a:ea typeface="Noto Sans Korean Regular"/>
                <a:sym typeface="Lato Regular" charset="0"/>
              </a:rPr>
              <a:t> 위해 상승 가압한다</a:t>
            </a:r>
            <a:r>
              <a:rPr lang="en-US" altLang="ko-KR" sz="2100" b="1" dirty="0" smtClean="0">
                <a:gradFill flip="none" rotWithShape="1">
                  <a:gsLst>
                    <a:gs pos="0">
                      <a:prstClr val="black">
                        <a:lumMod val="65000"/>
                        <a:lumOff val="35000"/>
                      </a:prstClr>
                    </a:gs>
                    <a:gs pos="100000">
                      <a:prstClr val="black">
                        <a:lumMod val="65000"/>
                        <a:lumOff val="35000"/>
                      </a:prstClr>
                    </a:gs>
                  </a:gsLst>
                  <a:lin ang="16200000" scaled="1"/>
                  <a:tileRect/>
                </a:gradFill>
                <a:latin typeface="Arial Black" pitchFamily="34" charset="0"/>
                <a:ea typeface="Noto Sans Korean Regular"/>
                <a:sym typeface="Lato Regular" charset="0"/>
              </a:rPr>
              <a:t>.</a:t>
            </a:r>
            <a:endParaRPr lang="en-US" altLang="ko-KR" sz="2100" b="1" dirty="0">
              <a:gradFill flip="none" rotWithShape="1">
                <a:gsLst>
                  <a:gs pos="0">
                    <a:prstClr val="black">
                      <a:lumMod val="65000"/>
                      <a:lumOff val="35000"/>
                    </a:prstClr>
                  </a:gs>
                  <a:gs pos="100000">
                    <a:prstClr val="black">
                      <a:lumMod val="65000"/>
                      <a:lumOff val="35000"/>
                    </a:prstClr>
                  </a:gs>
                </a:gsLst>
                <a:lin ang="16200000" scaled="1"/>
                <a:tileRect/>
              </a:gradFill>
              <a:latin typeface="Arial Black" pitchFamily="34" charset="0"/>
              <a:ea typeface="Noto Sans Korean Regular"/>
              <a:sym typeface="Lato Regular" charset="0"/>
            </a:endParaRPr>
          </a:p>
        </p:txBody>
      </p:sp>
      <p:sp>
        <p:nvSpPr>
          <p:cNvPr id="41" name="타원 40"/>
          <p:cNvSpPr/>
          <p:nvPr/>
        </p:nvSpPr>
        <p:spPr>
          <a:xfrm>
            <a:off x="7467600" y="5157469"/>
            <a:ext cx="120087" cy="11932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2" name="타원 41"/>
          <p:cNvSpPr/>
          <p:nvPr/>
        </p:nvSpPr>
        <p:spPr>
          <a:xfrm>
            <a:off x="7441711" y="3134261"/>
            <a:ext cx="120087" cy="11932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3" name="타원 42"/>
          <p:cNvSpPr/>
          <p:nvPr/>
        </p:nvSpPr>
        <p:spPr>
          <a:xfrm>
            <a:off x="7435605" y="1161365"/>
            <a:ext cx="120087" cy="11932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880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utoUpdateAnimBg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408</Words>
  <Application>Microsoft Office PowerPoint</Application>
  <PresentationFormat>사용자 지정</PresentationFormat>
  <Paragraphs>97</Paragraphs>
  <Slides>7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yeoni15@hanmail.net</dc:creator>
  <cp:lastModifiedBy>bbbb</cp:lastModifiedBy>
  <cp:revision>139</cp:revision>
  <dcterms:created xsi:type="dcterms:W3CDTF">2020-02-16T08:08:30Z</dcterms:created>
  <dcterms:modified xsi:type="dcterms:W3CDTF">2021-11-11T02:46:29Z</dcterms:modified>
</cp:coreProperties>
</file>