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思源黑体" panose="020B0500000000090000" charset="-128"/>
      <p: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747"/>
    <a:srgbClr val="8EC220"/>
    <a:srgbClr val="9C9D9D"/>
    <a:srgbClr val="41A808"/>
    <a:srgbClr val="FFFF00"/>
    <a:srgbClr val="3E3A39"/>
    <a:srgbClr val="404040"/>
    <a:srgbClr val="D0D0D0"/>
    <a:srgbClr val="767575"/>
    <a:srgbClr val="EE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77735" autoAdjust="0"/>
  </p:normalViewPr>
  <p:slideViewPr>
    <p:cSldViewPr snapToGrid="0">
      <p:cViewPr varScale="1">
        <p:scale>
          <a:sx n="71" d="100"/>
          <a:sy n="71" d="100"/>
        </p:scale>
        <p:origin x="1147" y="53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A1453-99AF-4C30-9D13-A16FA28962E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2513F4C-FC58-4C38-9040-CABEB1837752}">
      <dgm:prSet phldrT="[文本]" custT="1"/>
      <dgm:spPr>
        <a:solidFill>
          <a:srgbClr val="8EC220"/>
        </a:solidFill>
      </dgm:spPr>
      <dgm:t>
        <a:bodyPr/>
        <a:lstStyle/>
        <a:p>
          <a:pPr>
            <a:lnSpc>
              <a:spcPct val="100000"/>
            </a:lnSpc>
          </a:pPr>
          <a:endParaRPr lang="en-US" altLang="zh-CN" sz="1100" b="1" dirty="0">
            <a:solidFill>
              <a:schemeClr val="bg1"/>
            </a:solidFill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  <a:p>
          <a:pPr>
            <a:lnSpc>
              <a:spcPct val="100000"/>
            </a:lnSpc>
          </a:pPr>
          <a:endParaRPr lang="zh-CN" altLang="en-US" sz="1100" b="1" dirty="0">
            <a:solidFill>
              <a:schemeClr val="bg1"/>
            </a:solidFill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05E3F176-FD11-4504-BBFF-980A4DC835D0}" type="parTrans" cxnId="{0C53D635-392F-4167-8B0E-69BCC93761CE}">
      <dgm:prSet/>
      <dgm:spPr/>
      <dgm:t>
        <a:bodyPr/>
        <a:lstStyle/>
        <a:p>
          <a:endParaRPr lang="zh-CN" altLang="en-US" sz="1400"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14F678A1-3826-4C88-8CA0-8F0AEB5FC0E4}" type="sibTrans" cxnId="{0C53D635-392F-4167-8B0E-69BCC93761CE}">
      <dgm:prSet/>
      <dgm:spPr/>
      <dgm:t>
        <a:bodyPr/>
        <a:lstStyle/>
        <a:p>
          <a:endParaRPr lang="zh-CN" altLang="en-US" sz="1400"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101EFF7E-46B8-422C-8907-90F84B108476}">
      <dgm:prSet phldrT="[文本]" custT="1"/>
      <dgm:spPr>
        <a:solidFill>
          <a:srgbClr val="9C9D9D"/>
        </a:solidFill>
      </dgm:spPr>
      <dgm:t>
        <a:bodyPr/>
        <a:lstStyle/>
        <a:p>
          <a:endParaRPr lang="zh-CN" altLang="en-US" sz="1400" dirty="0">
            <a:solidFill>
              <a:schemeClr val="bg1"/>
            </a:solidFill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07650376-7F14-4102-B20A-766FFC19034A}" type="parTrans" cxnId="{826FE5AD-CBCC-48F4-BAD4-759489E1A41E}">
      <dgm:prSet/>
      <dgm:spPr/>
      <dgm:t>
        <a:bodyPr/>
        <a:lstStyle/>
        <a:p>
          <a:endParaRPr lang="zh-CN" altLang="en-US" sz="1400"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84F283F5-0720-4E16-B973-4D53551F80FB}" type="sibTrans" cxnId="{826FE5AD-CBCC-48F4-BAD4-759489E1A41E}">
      <dgm:prSet/>
      <dgm:spPr/>
      <dgm:t>
        <a:bodyPr/>
        <a:lstStyle/>
        <a:p>
          <a:endParaRPr lang="zh-CN" altLang="en-US" sz="1400"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FDD7D230-B7B7-44C8-943F-0A3E7789BBF0}">
      <dgm:prSet phldrT="[文本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zh-CN" altLang="en-US" sz="1400" b="1" dirty="0">
            <a:solidFill>
              <a:schemeClr val="bg1"/>
            </a:solidFill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668B16E9-EEC9-4F0C-AB1A-64530FAE999F}" type="parTrans" cxnId="{83D88B5B-DB79-40E9-911A-FB2A0C14B98D}">
      <dgm:prSet/>
      <dgm:spPr/>
      <dgm:t>
        <a:bodyPr/>
        <a:lstStyle/>
        <a:p>
          <a:endParaRPr lang="zh-CN" altLang="en-US" sz="1400"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8ACB21D1-2C65-4B64-B730-1E45A1029FBC}" type="sibTrans" cxnId="{83D88B5B-DB79-40E9-911A-FB2A0C14B98D}">
      <dgm:prSet/>
      <dgm:spPr/>
      <dgm:t>
        <a:bodyPr/>
        <a:lstStyle/>
        <a:p>
          <a:endParaRPr lang="zh-CN" altLang="en-US" sz="1400"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gm:t>
    </dgm:pt>
    <dgm:pt modelId="{53036610-59EA-4F30-807E-F16E2FD6D019}" type="pres">
      <dgm:prSet presAssocID="{AFAA1453-99AF-4C30-9D13-A16FA28962E1}" presName="Name0" presStyleCnt="0">
        <dgm:presLayoutVars>
          <dgm:dir/>
          <dgm:animLvl val="lvl"/>
          <dgm:resizeHandles val="exact"/>
        </dgm:presLayoutVars>
      </dgm:prSet>
      <dgm:spPr/>
    </dgm:pt>
    <dgm:pt modelId="{AE4A2080-82D7-43B7-92F0-6638C4FC0483}" type="pres">
      <dgm:prSet presAssocID="{B2513F4C-FC58-4C38-9040-CABEB1837752}" presName="Name8" presStyleCnt="0"/>
      <dgm:spPr/>
    </dgm:pt>
    <dgm:pt modelId="{AAD6C2CE-56C0-4C38-8630-76C173E1EA65}" type="pres">
      <dgm:prSet presAssocID="{B2513F4C-FC58-4C38-9040-CABEB1837752}" presName="level" presStyleLbl="node1" presStyleIdx="0" presStyleCnt="3" custScaleY="183738">
        <dgm:presLayoutVars>
          <dgm:chMax val="1"/>
          <dgm:bulletEnabled val="1"/>
        </dgm:presLayoutVars>
      </dgm:prSet>
      <dgm:spPr/>
    </dgm:pt>
    <dgm:pt modelId="{B75EA261-C09B-4509-9E43-341CDA3E519C}" type="pres">
      <dgm:prSet presAssocID="{B2513F4C-FC58-4C38-9040-CABEB183775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D0A0C7-C9CC-4D6E-99CB-5A6953E7BAC6}" type="pres">
      <dgm:prSet presAssocID="{101EFF7E-46B8-422C-8907-90F84B108476}" presName="Name8" presStyleCnt="0"/>
      <dgm:spPr/>
    </dgm:pt>
    <dgm:pt modelId="{7B5C2423-6684-40D4-A6E1-3DB5A89F9433}" type="pres">
      <dgm:prSet presAssocID="{101EFF7E-46B8-422C-8907-90F84B108476}" presName="level" presStyleLbl="node1" presStyleIdx="1" presStyleCnt="3" custScaleY="97965">
        <dgm:presLayoutVars>
          <dgm:chMax val="1"/>
          <dgm:bulletEnabled val="1"/>
        </dgm:presLayoutVars>
      </dgm:prSet>
      <dgm:spPr/>
    </dgm:pt>
    <dgm:pt modelId="{8E9F025A-B67E-4CD2-AA8F-98FC6FF3284D}" type="pres">
      <dgm:prSet presAssocID="{101EFF7E-46B8-422C-8907-90F84B10847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A529C6-F922-4834-A4EF-F69447880975}" type="pres">
      <dgm:prSet presAssocID="{FDD7D230-B7B7-44C8-943F-0A3E7789BBF0}" presName="Name8" presStyleCnt="0"/>
      <dgm:spPr/>
    </dgm:pt>
    <dgm:pt modelId="{7460961B-383C-496A-99CB-470BDEA4E2EF}" type="pres">
      <dgm:prSet presAssocID="{FDD7D230-B7B7-44C8-943F-0A3E7789BBF0}" presName="level" presStyleLbl="node1" presStyleIdx="2" presStyleCnt="3" custLinFactNeighborX="14636" custLinFactNeighborY="-1177">
        <dgm:presLayoutVars>
          <dgm:chMax val="1"/>
          <dgm:bulletEnabled val="1"/>
        </dgm:presLayoutVars>
      </dgm:prSet>
      <dgm:spPr/>
    </dgm:pt>
    <dgm:pt modelId="{76DD7167-69F8-4DF9-8E0A-5F7FFA0A9163}" type="pres">
      <dgm:prSet presAssocID="{FDD7D230-B7B7-44C8-943F-0A3E7789BBF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377310F-7F54-4B68-A9C3-DE3F65D0212C}" type="presOf" srcId="{101EFF7E-46B8-422C-8907-90F84B108476}" destId="{7B5C2423-6684-40D4-A6E1-3DB5A89F9433}" srcOrd="0" destOrd="0" presId="urn:microsoft.com/office/officeart/2005/8/layout/pyramid1"/>
    <dgm:cxn modelId="{0C53D635-392F-4167-8B0E-69BCC93761CE}" srcId="{AFAA1453-99AF-4C30-9D13-A16FA28962E1}" destId="{B2513F4C-FC58-4C38-9040-CABEB1837752}" srcOrd="0" destOrd="0" parTransId="{05E3F176-FD11-4504-BBFF-980A4DC835D0}" sibTransId="{14F678A1-3826-4C88-8CA0-8F0AEB5FC0E4}"/>
    <dgm:cxn modelId="{83D88B5B-DB79-40E9-911A-FB2A0C14B98D}" srcId="{AFAA1453-99AF-4C30-9D13-A16FA28962E1}" destId="{FDD7D230-B7B7-44C8-943F-0A3E7789BBF0}" srcOrd="2" destOrd="0" parTransId="{668B16E9-EEC9-4F0C-AB1A-64530FAE999F}" sibTransId="{8ACB21D1-2C65-4B64-B730-1E45A1029FBC}"/>
    <dgm:cxn modelId="{8E5BA569-B7A3-4E30-BD6E-383196E196D5}" type="presOf" srcId="{B2513F4C-FC58-4C38-9040-CABEB1837752}" destId="{AAD6C2CE-56C0-4C38-8630-76C173E1EA65}" srcOrd="0" destOrd="0" presId="urn:microsoft.com/office/officeart/2005/8/layout/pyramid1"/>
    <dgm:cxn modelId="{F14DC14E-64CE-4EF8-AFE3-CF3179DD7A65}" type="presOf" srcId="{FDD7D230-B7B7-44C8-943F-0A3E7789BBF0}" destId="{7460961B-383C-496A-99CB-470BDEA4E2EF}" srcOrd="0" destOrd="0" presId="urn:microsoft.com/office/officeart/2005/8/layout/pyramid1"/>
    <dgm:cxn modelId="{826FE5AD-CBCC-48F4-BAD4-759489E1A41E}" srcId="{AFAA1453-99AF-4C30-9D13-A16FA28962E1}" destId="{101EFF7E-46B8-422C-8907-90F84B108476}" srcOrd="1" destOrd="0" parTransId="{07650376-7F14-4102-B20A-766FFC19034A}" sibTransId="{84F283F5-0720-4E16-B973-4D53551F80FB}"/>
    <dgm:cxn modelId="{45093BD5-E184-415C-8966-8F1ECE782878}" type="presOf" srcId="{101EFF7E-46B8-422C-8907-90F84B108476}" destId="{8E9F025A-B67E-4CD2-AA8F-98FC6FF3284D}" srcOrd="1" destOrd="0" presId="urn:microsoft.com/office/officeart/2005/8/layout/pyramid1"/>
    <dgm:cxn modelId="{4BD68ADE-D2C8-4849-B8AC-BCB1A9A9F9EA}" type="presOf" srcId="{FDD7D230-B7B7-44C8-943F-0A3E7789BBF0}" destId="{76DD7167-69F8-4DF9-8E0A-5F7FFA0A9163}" srcOrd="1" destOrd="0" presId="urn:microsoft.com/office/officeart/2005/8/layout/pyramid1"/>
    <dgm:cxn modelId="{A70F33E5-0AE8-4AE0-9CC7-8CBDC929E5A0}" type="presOf" srcId="{B2513F4C-FC58-4C38-9040-CABEB1837752}" destId="{B75EA261-C09B-4509-9E43-341CDA3E519C}" srcOrd="1" destOrd="0" presId="urn:microsoft.com/office/officeart/2005/8/layout/pyramid1"/>
    <dgm:cxn modelId="{BC3367FA-9D00-4343-8021-87844BECFD26}" type="presOf" srcId="{AFAA1453-99AF-4C30-9D13-A16FA28962E1}" destId="{53036610-59EA-4F30-807E-F16E2FD6D019}" srcOrd="0" destOrd="0" presId="urn:microsoft.com/office/officeart/2005/8/layout/pyramid1"/>
    <dgm:cxn modelId="{7A8AC471-2F8F-4E62-A9D1-B263047D4198}" type="presParOf" srcId="{53036610-59EA-4F30-807E-F16E2FD6D019}" destId="{AE4A2080-82D7-43B7-92F0-6638C4FC0483}" srcOrd="0" destOrd="0" presId="urn:microsoft.com/office/officeart/2005/8/layout/pyramid1"/>
    <dgm:cxn modelId="{7199BA91-1ABC-4C59-AA7F-DFAEE70F17F0}" type="presParOf" srcId="{AE4A2080-82D7-43B7-92F0-6638C4FC0483}" destId="{AAD6C2CE-56C0-4C38-8630-76C173E1EA65}" srcOrd="0" destOrd="0" presId="urn:microsoft.com/office/officeart/2005/8/layout/pyramid1"/>
    <dgm:cxn modelId="{00922AAF-0E59-4F54-8EB4-1C7D210BA13C}" type="presParOf" srcId="{AE4A2080-82D7-43B7-92F0-6638C4FC0483}" destId="{B75EA261-C09B-4509-9E43-341CDA3E519C}" srcOrd="1" destOrd="0" presId="urn:microsoft.com/office/officeart/2005/8/layout/pyramid1"/>
    <dgm:cxn modelId="{7D4EEAC4-A538-47D7-8196-D4389CF861AF}" type="presParOf" srcId="{53036610-59EA-4F30-807E-F16E2FD6D019}" destId="{46D0A0C7-C9CC-4D6E-99CB-5A6953E7BAC6}" srcOrd="1" destOrd="0" presId="urn:microsoft.com/office/officeart/2005/8/layout/pyramid1"/>
    <dgm:cxn modelId="{D2EF6D86-3B1D-4CDB-8111-009F90A2BD7C}" type="presParOf" srcId="{46D0A0C7-C9CC-4D6E-99CB-5A6953E7BAC6}" destId="{7B5C2423-6684-40D4-A6E1-3DB5A89F9433}" srcOrd="0" destOrd="0" presId="urn:microsoft.com/office/officeart/2005/8/layout/pyramid1"/>
    <dgm:cxn modelId="{C0FDDF86-FE60-43F7-982E-F95EFE091429}" type="presParOf" srcId="{46D0A0C7-C9CC-4D6E-99CB-5A6953E7BAC6}" destId="{8E9F025A-B67E-4CD2-AA8F-98FC6FF3284D}" srcOrd="1" destOrd="0" presId="urn:microsoft.com/office/officeart/2005/8/layout/pyramid1"/>
    <dgm:cxn modelId="{6792F3DE-9F30-4DD0-828C-FB8EA4D5D718}" type="presParOf" srcId="{53036610-59EA-4F30-807E-F16E2FD6D019}" destId="{4BA529C6-F922-4834-A4EF-F69447880975}" srcOrd="2" destOrd="0" presId="urn:microsoft.com/office/officeart/2005/8/layout/pyramid1"/>
    <dgm:cxn modelId="{99DB7629-BA15-4FD2-AE95-F0308DC8F744}" type="presParOf" srcId="{4BA529C6-F922-4834-A4EF-F69447880975}" destId="{7460961B-383C-496A-99CB-470BDEA4E2EF}" srcOrd="0" destOrd="0" presId="urn:microsoft.com/office/officeart/2005/8/layout/pyramid1"/>
    <dgm:cxn modelId="{2E124D6D-7BAC-4F4D-A438-39D1965E9914}" type="presParOf" srcId="{4BA529C6-F922-4834-A4EF-F69447880975}" destId="{76DD7167-69F8-4DF9-8E0A-5F7FFA0A916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6C2CE-56C0-4C38-8630-76C173E1EA65}">
      <dsp:nvSpPr>
        <dsp:cNvPr id="0" name=""/>
        <dsp:cNvSpPr/>
      </dsp:nvSpPr>
      <dsp:spPr>
        <a:xfrm>
          <a:off x="828241" y="0"/>
          <a:ext cx="1537436" cy="1240125"/>
        </a:xfrm>
        <a:prstGeom prst="trapezoid">
          <a:avLst>
            <a:gd name="adj" fmla="val 61987"/>
          </a:avLst>
        </a:prstGeom>
        <a:solidFill>
          <a:srgbClr val="8EC2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100" b="1" kern="1200" dirty="0">
            <a:solidFill>
              <a:schemeClr val="bg1"/>
            </a:solidFill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b="1" kern="1200" dirty="0">
            <a:solidFill>
              <a:schemeClr val="bg1"/>
            </a:solidFill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sp:txBody>
      <dsp:txXfrm>
        <a:off x="828241" y="0"/>
        <a:ext cx="1537436" cy="1240125"/>
      </dsp:txXfrm>
    </dsp:sp>
    <dsp:sp modelId="{7B5C2423-6684-40D4-A6E1-3DB5A89F9433}">
      <dsp:nvSpPr>
        <dsp:cNvPr id="0" name=""/>
        <dsp:cNvSpPr/>
      </dsp:nvSpPr>
      <dsp:spPr>
        <a:xfrm>
          <a:off x="418377" y="1240125"/>
          <a:ext cx="2357163" cy="661207"/>
        </a:xfrm>
        <a:prstGeom prst="trapezoid">
          <a:avLst>
            <a:gd name="adj" fmla="val 61987"/>
          </a:avLst>
        </a:prstGeom>
        <a:solidFill>
          <a:srgbClr val="9C9D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>
            <a:solidFill>
              <a:schemeClr val="bg1"/>
            </a:solidFill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sp:txBody>
      <dsp:txXfrm>
        <a:off x="830881" y="1240125"/>
        <a:ext cx="1532156" cy="661207"/>
      </dsp:txXfrm>
    </dsp:sp>
    <dsp:sp modelId="{7460961B-383C-496A-99CB-470BDEA4E2EF}">
      <dsp:nvSpPr>
        <dsp:cNvPr id="0" name=""/>
        <dsp:cNvSpPr/>
      </dsp:nvSpPr>
      <dsp:spPr>
        <a:xfrm>
          <a:off x="0" y="1893388"/>
          <a:ext cx="3193918" cy="674942"/>
        </a:xfrm>
        <a:prstGeom prst="trapezoid">
          <a:avLst>
            <a:gd name="adj" fmla="val 61987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b="1" kern="1200" dirty="0">
            <a:solidFill>
              <a:schemeClr val="bg1"/>
            </a:solidFill>
            <a:latin typeface="思源黑体 CN Normal" panose="020B0400000000000000" pitchFamily="34" charset="-122"/>
            <a:ea typeface="思源黑体 CN Normal" panose="020B0400000000000000" pitchFamily="34" charset="-122"/>
          </a:endParaRPr>
        </a:p>
      </dsp:txBody>
      <dsp:txXfrm>
        <a:off x="558935" y="1893388"/>
        <a:ext cx="2076047" cy="674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60A2-0F29-462A-952F-4138E3A75FEE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10488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12344-BF95-4C35-9D63-AE5E37BF4A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7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8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>
                <a:solidFill>
                  <a:schemeClr val="tx1"/>
                </a:solidFill>
              </a:rPr>
              <a:t>소프트웨어 </a:t>
            </a:r>
            <a:r>
              <a:rPr lang="en-US" altLang="ko-KR" sz="1200" dirty="0">
                <a:solidFill>
                  <a:schemeClr val="tx1"/>
                </a:solidFill>
              </a:rPr>
              <a:t>V4.3 </a:t>
            </a:r>
            <a:r>
              <a:rPr lang="ko-KR" altLang="en-US" sz="1200" dirty="0">
                <a:solidFill>
                  <a:schemeClr val="tx1"/>
                </a:solidFill>
              </a:rPr>
              <a:t>버전 업그레이드로 시스템 운영이 더 편리해지고 관리가 간소화되었습니다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dirty="0">
              <a:solidFill>
                <a:schemeClr val="tx1"/>
              </a:solidFill>
            </a:endParaRPr>
          </a:p>
          <a:p>
            <a:r>
              <a:rPr lang="en-US" altLang="ko-KR" sz="1200" dirty="0">
                <a:solidFill>
                  <a:schemeClr val="tx1"/>
                </a:solidFill>
              </a:rPr>
              <a:t>- </a:t>
            </a:r>
            <a:r>
              <a:rPr lang="ko-KR" altLang="en-US" sz="1200" dirty="0">
                <a:solidFill>
                  <a:schemeClr val="tx1"/>
                </a:solidFill>
              </a:rPr>
              <a:t>로그인 보안</a:t>
            </a:r>
            <a:r>
              <a:rPr lang="en-US" altLang="ko-KR" sz="1200" dirty="0">
                <a:solidFill>
                  <a:schemeClr val="tx1"/>
                </a:solidFill>
              </a:rPr>
              <a:t>: ID </a:t>
            </a:r>
            <a:r>
              <a:rPr lang="ko-KR" altLang="en-US" sz="1200" dirty="0">
                <a:solidFill>
                  <a:schemeClr val="tx1"/>
                </a:solidFill>
              </a:rPr>
              <a:t>카드</a:t>
            </a:r>
            <a:r>
              <a:rPr lang="en-US" altLang="ko-KR" sz="1200" dirty="0">
                <a:solidFill>
                  <a:schemeClr val="tx1"/>
                </a:solidFill>
              </a:rPr>
              <a:t>/IC </a:t>
            </a:r>
            <a:r>
              <a:rPr lang="ko-KR" altLang="en-US" sz="1200" dirty="0">
                <a:solidFill>
                  <a:schemeClr val="tx1"/>
                </a:solidFill>
              </a:rPr>
              <a:t>카드로 로그인할 수 있으며</a:t>
            </a:r>
            <a:r>
              <a:rPr lang="en-US" altLang="ko-KR" sz="1200" dirty="0">
                <a:solidFill>
                  <a:schemeClr val="tx1"/>
                </a:solidFill>
              </a:rPr>
              <a:t>, IC </a:t>
            </a:r>
            <a:r>
              <a:rPr lang="ko-KR" altLang="en-US" sz="1200" dirty="0">
                <a:solidFill>
                  <a:schemeClr val="tx1"/>
                </a:solidFill>
              </a:rPr>
              <a:t>카드 리더기를 통해 </a:t>
            </a:r>
            <a:r>
              <a:rPr lang="en-US" altLang="ko-KR" sz="1200" dirty="0">
                <a:solidFill>
                  <a:schemeClr val="tx1"/>
                </a:solidFill>
              </a:rPr>
              <a:t>NFC</a:t>
            </a:r>
            <a:r>
              <a:rPr lang="ko-KR" altLang="en-US" sz="1200" dirty="0">
                <a:solidFill>
                  <a:schemeClr val="tx1"/>
                </a:solidFill>
              </a:rPr>
              <a:t>를 사용해 휴대폰으로도 로그인 가능하여 비밀번호 유출 위험을 줄입니다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- </a:t>
            </a:r>
            <a:r>
              <a:rPr lang="ko-KR" altLang="en-US" sz="1200" dirty="0">
                <a:solidFill>
                  <a:schemeClr val="tx1"/>
                </a:solidFill>
              </a:rPr>
              <a:t>안전한 관리</a:t>
            </a:r>
            <a:r>
              <a:rPr lang="en-US" altLang="ko-KR" sz="1200" dirty="0">
                <a:solidFill>
                  <a:schemeClr val="tx1"/>
                </a:solidFill>
              </a:rPr>
              <a:t>: </a:t>
            </a:r>
            <a:r>
              <a:rPr lang="ko-KR" altLang="en-US" sz="1200" dirty="0">
                <a:solidFill>
                  <a:schemeClr val="tx1"/>
                </a:solidFill>
              </a:rPr>
              <a:t>로그인 사용자와 매개변수 수정 기록을 저장하여 공정 매개변수 관리의 안전성을 강화합니다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- </a:t>
            </a:r>
            <a:r>
              <a:rPr lang="ko-KR" altLang="en-US" sz="1200" dirty="0">
                <a:solidFill>
                  <a:schemeClr val="tx1"/>
                </a:solidFill>
              </a:rPr>
              <a:t>권한 관리</a:t>
            </a:r>
            <a:r>
              <a:rPr lang="en-US" altLang="ko-KR" sz="1200" dirty="0">
                <a:solidFill>
                  <a:schemeClr val="tx1"/>
                </a:solidFill>
              </a:rPr>
              <a:t>: </a:t>
            </a:r>
            <a:r>
              <a:rPr lang="ko-KR" altLang="en-US" sz="1200" dirty="0">
                <a:solidFill>
                  <a:schemeClr val="tx1"/>
                </a:solidFill>
              </a:rPr>
              <a:t>다단계 권한 관리로 각 계정은 해당 권한 범위의 내용만 볼 수 있습니다</a:t>
            </a:r>
            <a:r>
              <a:rPr lang="en-US" altLang="ko-KR" sz="1200" dirty="0">
                <a:solidFill>
                  <a:schemeClr val="tx1"/>
                </a:solidFill>
              </a:rPr>
              <a:t>. </a:t>
            </a:r>
            <a:r>
              <a:rPr lang="ko-KR" altLang="en-US" sz="1200" dirty="0">
                <a:solidFill>
                  <a:schemeClr val="tx1"/>
                </a:solidFill>
              </a:rPr>
              <a:t>생산 인력은 운영 페이지만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공정 인력은 권한 내의 공정 매개변수만 조회 및 수정할 수 있어 페이지가 더 간결하고 친숙합니다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- </a:t>
            </a:r>
            <a:r>
              <a:rPr lang="ko-KR" altLang="en-US" sz="1200" dirty="0">
                <a:solidFill>
                  <a:schemeClr val="tx1"/>
                </a:solidFill>
              </a:rPr>
              <a:t>유연한 프로그래밍</a:t>
            </a:r>
            <a:r>
              <a:rPr lang="en-US" altLang="ko-KR" sz="1200" dirty="0">
                <a:solidFill>
                  <a:schemeClr val="tx1"/>
                </a:solidFill>
              </a:rPr>
              <a:t>: </a:t>
            </a:r>
            <a:r>
              <a:rPr lang="ko-KR" altLang="en-US" sz="1200" dirty="0">
                <a:solidFill>
                  <a:schemeClr val="tx1"/>
                </a:solidFill>
              </a:rPr>
              <a:t>다중 경로 자유 프로그래밍을 통해 여러 동력원의 자동화된 복잡한 공정을 쉽게 구현할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- </a:t>
            </a:r>
            <a:r>
              <a:rPr lang="ko-KR" altLang="en-US" sz="1200" dirty="0">
                <a:solidFill>
                  <a:schemeClr val="tx1"/>
                </a:solidFill>
              </a:rPr>
              <a:t>유지보수 계획</a:t>
            </a:r>
            <a:r>
              <a:rPr lang="en-US" altLang="ko-KR" sz="1200" dirty="0">
                <a:solidFill>
                  <a:schemeClr val="tx1"/>
                </a:solidFill>
              </a:rPr>
              <a:t>: </a:t>
            </a:r>
            <a:r>
              <a:rPr lang="ko-KR" altLang="en-US" sz="1200" dirty="0">
                <a:solidFill>
                  <a:schemeClr val="tx1"/>
                </a:solidFill>
              </a:rPr>
              <a:t>주기적 유지보수 계획 기능으로 가동 시간과 사용 주기에 따라 장비 유지보수 계획을 설정하고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ko-KR" altLang="en-US" sz="1200" dirty="0">
                <a:solidFill>
                  <a:schemeClr val="tx1"/>
                </a:solidFill>
              </a:rPr>
              <a:t>정기 점검 및 예방 유지보수를 알림으로 관리합니다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200" dirty="0">
                <a:solidFill>
                  <a:schemeClr val="tx1"/>
                </a:solidFill>
              </a:rPr>
              <a:t>- IO </a:t>
            </a:r>
            <a:r>
              <a:rPr lang="ko-KR" altLang="en-US" sz="1200" dirty="0">
                <a:solidFill>
                  <a:schemeClr val="tx1"/>
                </a:solidFill>
              </a:rPr>
              <a:t>포인트 관리</a:t>
            </a:r>
            <a:r>
              <a:rPr lang="en-US" altLang="ko-KR" sz="1200" dirty="0">
                <a:solidFill>
                  <a:schemeClr val="tx1"/>
                </a:solidFill>
              </a:rPr>
              <a:t>: IO </a:t>
            </a:r>
            <a:r>
              <a:rPr lang="ko-KR" altLang="en-US" sz="1200" dirty="0">
                <a:solidFill>
                  <a:schemeClr val="tx1"/>
                </a:solidFill>
              </a:rPr>
              <a:t>포인트에 결함이 발생하면</a:t>
            </a:r>
            <a:r>
              <a:rPr lang="en-US" altLang="ko-KR" sz="1200" dirty="0">
                <a:solidFill>
                  <a:schemeClr val="tx1"/>
                </a:solidFill>
              </a:rPr>
              <a:t>, IO </a:t>
            </a:r>
            <a:r>
              <a:rPr lang="ko-KR" altLang="en-US" sz="1200" dirty="0">
                <a:solidFill>
                  <a:schemeClr val="tx1"/>
                </a:solidFill>
              </a:rPr>
              <a:t>결함 교환 기능을 사용해 모듈을 교체할 필요 없이 여유 </a:t>
            </a:r>
            <a:r>
              <a:rPr lang="en-US" altLang="ko-KR" sz="1200" dirty="0">
                <a:solidFill>
                  <a:schemeClr val="tx1"/>
                </a:solidFill>
              </a:rPr>
              <a:t>IO </a:t>
            </a:r>
            <a:r>
              <a:rPr lang="ko-KR" altLang="en-US" sz="1200" dirty="0">
                <a:solidFill>
                  <a:schemeClr val="tx1"/>
                </a:solidFill>
              </a:rPr>
              <a:t>포인트로 대체하여 계속 사용할 수 있습니다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6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13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하드웨어 측면에서 조작 측의 폭을 넓히고</a:t>
            </a:r>
            <a:r>
              <a:rPr lang="en-US" altLang="ko-KR" dirty="0"/>
              <a:t>, </a:t>
            </a:r>
            <a:r>
              <a:rPr lang="ko-KR" altLang="en-US" dirty="0"/>
              <a:t>네 면에 큰 개방 거리를 가진 이동식 문을 설계하여 금형 구역을 세 면에서 조작할 수 있게 했습니다</a:t>
            </a:r>
            <a:r>
              <a:rPr lang="en-US" altLang="ko-KR" dirty="0"/>
              <a:t>. </a:t>
            </a:r>
            <a:r>
              <a:rPr lang="ko-KR" altLang="en-US" dirty="0"/>
              <a:t>이를 통해 금형 교체 작업과 장비 유지보수를 위한 공간이 더 넓어졌습니다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안전 문 개방 알람 위치 기능을 통해 운영 페이지에서 고장 위치를 쉽게 확인할 수 있어 신속하게 문제를 처리할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바닥형 전기 캐비닛 디자인으로 용적이 </a:t>
            </a:r>
            <a:r>
              <a:rPr lang="en-US" altLang="ko-KR" dirty="0"/>
              <a:t>21% </a:t>
            </a:r>
            <a:r>
              <a:rPr lang="ko-KR" altLang="en-US" dirty="0"/>
              <a:t>증가하였으며</a:t>
            </a:r>
            <a:r>
              <a:rPr lang="en-US" altLang="ko-KR" dirty="0"/>
              <a:t>, </a:t>
            </a:r>
            <a:r>
              <a:rPr lang="ko-KR" altLang="en-US" dirty="0"/>
              <a:t>전기 부품의 배치설계는 일반적인 기능을 완전히 지원하며 학습과 유지보수에 용이합니다</a:t>
            </a:r>
            <a:r>
              <a:rPr lang="en-US" altLang="ko-KR" dirty="0"/>
              <a:t>. </a:t>
            </a:r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ko-KR" altLang="en-US" dirty="0"/>
              <a:t>향후 장비 업그레이드 및 개조를 위해 </a:t>
            </a:r>
            <a:r>
              <a:rPr lang="en-US" altLang="ko-KR" dirty="0"/>
              <a:t>30.4%</a:t>
            </a:r>
            <a:r>
              <a:rPr lang="ko-KR" altLang="en-US" dirty="0"/>
              <a:t>의 여유 공간을 두었습니다</a:t>
            </a:r>
            <a:r>
              <a:rPr lang="en-US" altLang="ko-KR" dirty="0"/>
              <a:t>.</a:t>
            </a:r>
            <a:endParaRPr lang="en-US" altLang="zh-CN" dirty="0"/>
          </a:p>
        </p:txBody>
      </p:sp>
      <p:sp>
        <p:nvSpPr>
          <p:cNvPr id="104870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49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금형 구역에 동력 스테이션과의 사이에 플래시 방지판과 선형변환기용 보호 커버를 추가했습니다</a:t>
            </a:r>
            <a:r>
              <a:rPr lang="en-US" altLang="ko-KR" dirty="0"/>
              <a:t>. </a:t>
            </a:r>
            <a:r>
              <a:rPr lang="ko-KR" altLang="en-US" dirty="0"/>
              <a:t>이는 플래시가 쌓여 부품이 손상되는 것을 방지합니다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냉각수 유입 파이프에 </a:t>
            </a:r>
            <a:r>
              <a:rPr lang="ko-KR" altLang="en-US" dirty="0" err="1"/>
              <a:t>전처리</a:t>
            </a:r>
            <a:r>
              <a:rPr lang="ko-KR" altLang="en-US" dirty="0"/>
              <a:t> 필터를 설치하여 냉각수가 깨끗하지 않아 생길 수 있는 막힘을 예방합니다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배관의 최종 경로에 따라 배선 구멍의 위치를 합리적으로 배치하여 혼잡을 줄이고 문제를 쉽게 점검할 수 있도록 했습니다</a:t>
            </a:r>
            <a:r>
              <a:rPr lang="en-US" altLang="ko-KR" dirty="0"/>
              <a:t>. </a:t>
            </a:r>
            <a:r>
              <a:rPr lang="ko-KR" altLang="en-US" dirty="0"/>
              <a:t>이러한 조치들은 유지보수를 더 간편하게 만들어 줍니다</a:t>
            </a:r>
            <a:r>
              <a:rPr lang="en-US" altLang="ko-KR" dirty="0"/>
              <a:t>.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72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ko-KR" altLang="en-US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깊이 있는 모듈화 설계를 통해 다양한 기능 모듈 구성을 형성하였습니다</a:t>
            </a:r>
            <a:r>
              <a:rPr lang="en-US" altLang="ko-KR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 A3 </a:t>
            </a:r>
            <a:r>
              <a:rPr lang="ko-KR" altLang="en-US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시리즈 제품은 수직 고무 기계 중에서 </a:t>
            </a:r>
            <a:r>
              <a:rPr lang="en-US" altLang="ko-KR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"</a:t>
            </a:r>
            <a:r>
              <a:rPr lang="ko-KR" altLang="en-US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변화무쌍한 기계</a:t>
            </a:r>
            <a:r>
              <a:rPr lang="en-US" altLang="ko-KR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"</a:t>
            </a:r>
            <a:r>
              <a:rPr lang="ko-KR" altLang="en-US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로 업그레이드되었으며</a:t>
            </a:r>
            <a:r>
              <a:rPr lang="en-US" altLang="ko-KR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20</a:t>
            </a:r>
            <a:r>
              <a:rPr lang="ko-KR" altLang="en-US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개 이상의 장치에 대한 </a:t>
            </a:r>
            <a:r>
              <a:rPr lang="ko-KR" altLang="en-US" sz="1200" kern="1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시리즈화된</a:t>
            </a:r>
            <a:r>
              <a:rPr lang="ko-KR" altLang="en-US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설계를 갖추고 있습니다</a:t>
            </a:r>
            <a:r>
              <a:rPr lang="en-US" altLang="ko-KR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 </a:t>
            </a:r>
            <a:r>
              <a:rPr lang="ko-KR" altLang="en-US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간단한 선택만으로도 다양한 제품과 공정의 개별화된 요구를 신뢰성 있게</a:t>
            </a:r>
            <a:r>
              <a:rPr lang="en-US" altLang="ko-KR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빠르게 충족할 수 있어 장비 선택이 더욱 </a:t>
            </a:r>
            <a:r>
              <a:rPr lang="ko-KR" altLang="en-US" sz="1200" kern="100" dirty="0" err="1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간편해졌습니다</a:t>
            </a:r>
            <a:r>
              <a:rPr lang="en-US" altLang="ko-KR" sz="1200" kern="1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sp>
        <p:nvSpPr>
          <p:cNvPr id="10487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755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dirty="0"/>
              <a:t>일반적으로 사용되는 유압 </a:t>
            </a:r>
            <a:r>
              <a:rPr lang="ko-KR" altLang="en-US" dirty="0" err="1"/>
              <a:t>리프팅</a:t>
            </a:r>
            <a:r>
              <a:rPr lang="ko-KR" altLang="en-US" dirty="0"/>
              <a:t> 금형</a:t>
            </a:r>
            <a:r>
              <a:rPr lang="en-US" altLang="ko-KR" dirty="0"/>
              <a:t>, </a:t>
            </a:r>
            <a:r>
              <a:rPr lang="ko-KR" altLang="en-US" dirty="0"/>
              <a:t>유압 지지 금형</a:t>
            </a:r>
            <a:r>
              <a:rPr lang="en-US" altLang="ko-KR" dirty="0"/>
              <a:t>, </a:t>
            </a:r>
            <a:r>
              <a:rPr lang="ko-KR" altLang="en-US" dirty="0"/>
              <a:t>이동 금형 장치에 대해 동작의 거리</a:t>
            </a:r>
            <a:r>
              <a:rPr lang="en-US" altLang="ko-KR" dirty="0"/>
              <a:t>, </a:t>
            </a:r>
            <a:r>
              <a:rPr lang="ko-KR" altLang="en-US" dirty="0"/>
              <a:t>안정성</a:t>
            </a:r>
            <a:r>
              <a:rPr lang="en-US" altLang="ko-KR" dirty="0"/>
              <a:t>, </a:t>
            </a:r>
            <a:r>
              <a:rPr lang="ko-KR" altLang="en-US" dirty="0"/>
              <a:t>신뢰성을 업그레이드하여 더 넓은 적용 가능성을 갖추었습니다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dirty="0"/>
              <a:t>유압식 상금형 분리기는 양방향 동기화를 추가하고</a:t>
            </a:r>
            <a:r>
              <a:rPr lang="en-US" altLang="ko-KR" dirty="0"/>
              <a:t>, </a:t>
            </a:r>
            <a:r>
              <a:rPr lang="ko-KR" altLang="en-US" dirty="0"/>
              <a:t>스트로크를 </a:t>
            </a:r>
            <a:r>
              <a:rPr lang="en-US" altLang="ko-KR" dirty="0"/>
              <a:t>300mm</a:t>
            </a:r>
            <a:r>
              <a:rPr lang="ko-KR" altLang="en-US" dirty="0"/>
              <a:t>로 늘렸습니다</a:t>
            </a:r>
            <a:r>
              <a:rPr lang="en-US" altLang="ko-KR" dirty="0"/>
              <a:t>. </a:t>
            </a:r>
            <a:r>
              <a:rPr lang="ko-KR" altLang="en-US" dirty="0"/>
              <a:t>기본적으로 선형변환기를 장착하여 위치 제어가 더 </a:t>
            </a:r>
            <a:r>
              <a:rPr lang="ko-KR" altLang="en-US" dirty="0" err="1"/>
              <a:t>정밀해졌으며</a:t>
            </a:r>
            <a:r>
              <a:rPr lang="en-US" altLang="ko-KR" dirty="0"/>
              <a:t>, </a:t>
            </a:r>
            <a:r>
              <a:rPr lang="ko-KR" altLang="en-US" dirty="0"/>
              <a:t>금형 교환 후에는 화면의 매개변수만 조정하면 됩니다</a:t>
            </a:r>
            <a:r>
              <a:rPr lang="en-US" altLang="ko-KR" dirty="0"/>
              <a:t>. </a:t>
            </a:r>
            <a:r>
              <a:rPr lang="ko-KR" altLang="en-US" dirty="0"/>
              <a:t>수동으로 스위치를 조정할 필요가 없습니다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dirty="0"/>
              <a:t>유압식 </a:t>
            </a:r>
            <a:r>
              <a:rPr lang="ko-KR" altLang="en-US" dirty="0" err="1"/>
              <a:t>하금형</a:t>
            </a:r>
            <a:r>
              <a:rPr lang="ko-KR" altLang="en-US" dirty="0"/>
              <a:t> 분리기는 </a:t>
            </a:r>
            <a:r>
              <a:rPr lang="en-US" altLang="ko-KR" dirty="0"/>
              <a:t>4</a:t>
            </a:r>
            <a:r>
              <a:rPr lang="ko-KR" altLang="en-US" dirty="0"/>
              <a:t>면 기어 동기화를 통해 동작이 더 부드럽고</a:t>
            </a:r>
            <a:r>
              <a:rPr lang="en-US" altLang="ko-KR" dirty="0"/>
              <a:t>, </a:t>
            </a:r>
            <a:r>
              <a:rPr lang="ko-KR" altLang="en-US" dirty="0"/>
              <a:t>행정을 </a:t>
            </a:r>
            <a:r>
              <a:rPr lang="en-US" altLang="ko-KR" dirty="0"/>
              <a:t>350mm</a:t>
            </a:r>
            <a:r>
              <a:rPr lang="ko-KR" altLang="en-US" dirty="0"/>
              <a:t>로 늘려 다양한 생산 공정에서 공구를 금형 내부로 이동시키고 밀어내는 작업을 지원합니다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dirty="0"/>
              <a:t>슬라이딩 장치는 유압 모터로 구동되며</a:t>
            </a:r>
            <a:r>
              <a:rPr lang="en-US" altLang="ko-KR" dirty="0"/>
              <a:t>, </a:t>
            </a:r>
            <a:r>
              <a:rPr lang="ko-KR" altLang="en-US" dirty="0"/>
              <a:t>기어와 </a:t>
            </a:r>
            <a:r>
              <a:rPr lang="ko-KR" altLang="en-US" dirty="0" err="1"/>
              <a:t>피니언으로</a:t>
            </a:r>
            <a:r>
              <a:rPr lang="ko-KR" altLang="en-US" dirty="0"/>
              <a:t> 이동하기 때문에 후면 유압 실린더의 공간을 줄이고 자동화 확장 공간을 더 넓혔습니다</a:t>
            </a:r>
            <a:r>
              <a:rPr lang="en-US" altLang="ko-KR" dirty="0"/>
              <a:t>. </a:t>
            </a:r>
            <a:r>
              <a:rPr lang="ko-KR" altLang="en-US" dirty="0" err="1"/>
              <a:t>특허받은</a:t>
            </a:r>
            <a:r>
              <a:rPr lang="ko-KR" altLang="en-US" dirty="0"/>
              <a:t> </a:t>
            </a:r>
            <a:r>
              <a:rPr lang="ko-KR" altLang="en-US" dirty="0" err="1"/>
              <a:t>리프팅</a:t>
            </a:r>
            <a:r>
              <a:rPr lang="ko-KR" altLang="en-US" dirty="0"/>
              <a:t> 장치는 설계 수명이 </a:t>
            </a:r>
            <a:r>
              <a:rPr lang="en-US" altLang="ko-KR" dirty="0"/>
              <a:t>200</a:t>
            </a:r>
            <a:r>
              <a:rPr lang="ko-KR" altLang="en-US" dirty="0"/>
              <a:t>만 회를 초과하며</a:t>
            </a:r>
            <a:r>
              <a:rPr lang="en-US" altLang="ko-KR" dirty="0"/>
              <a:t>,</a:t>
            </a:r>
            <a:r>
              <a:rPr lang="ko-KR" altLang="en-US" dirty="0"/>
              <a:t> 판면의 마모를 방지하고 기계의 정밀도를 보장합니다</a:t>
            </a:r>
            <a:r>
              <a:rPr lang="en-US" altLang="ko-KR" dirty="0"/>
              <a:t>.</a:t>
            </a:r>
            <a:endParaRPr lang="zh-CN" altLang="en-US" dirty="0"/>
          </a:p>
        </p:txBody>
      </p:sp>
      <p:sp>
        <p:nvSpPr>
          <p:cNvPr id="10487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891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시리즈는 기계 </a:t>
            </a:r>
            <a:r>
              <a:rPr lang="ko-KR" altLang="en-US" sz="1200" dirty="0" err="1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구조뿐만</a:t>
            </a:r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아니라 전기</a:t>
            </a:r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유압</a:t>
            </a:r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프로그래밍도 </a:t>
            </a:r>
            <a:r>
              <a:rPr lang="ko-KR" altLang="en-US" sz="1200" dirty="0" err="1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모듈화되어</a:t>
            </a:r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있습니다</a:t>
            </a:r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기계와 유압 인터페이스의 사전 설계 및 빠른 연결을 통해 다양한 기능 장치를 간편하게 조합하여 생산에 투입할 수 있습니다</a:t>
            </a:r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  <a:p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고객이 현장에서 쉽게 개조하거나 업그레이드할 수 있습니다</a:t>
            </a:r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향후 고객이 인력 감소</a:t>
            </a:r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자동화</a:t>
            </a:r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스마트화를 원할 경우에도 업그레이드가 용이하기 때문에 첨단 생산을 지원할 수 있습니다</a:t>
            </a:r>
            <a:r>
              <a:rPr lang="en-US" altLang="ko-KR" sz="1200" dirty="0">
                <a:solidFill>
                  <a:srgbClr val="383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200" dirty="0">
              <a:solidFill>
                <a:srgbClr val="3833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4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33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이즈미의 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녹색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은 자연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환경 보호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안전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건강을 의미합니다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우리는 장비의 에너지 절약 및 환경 보호 기술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효율적인 에너지 전환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더 낮은 에너지 소비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더 적은 오염물질을 추구하여 녹색 스마트 제조를 촉진합니다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A3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시리즈는 에너지 및 온도 관리에서 동력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에너지 소비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금형 가열 및 </a:t>
            </a:r>
            <a:r>
              <a:rPr lang="ko-KR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열유체</a:t>
            </a:r>
            <a:r>
              <a:rPr lang="ko-KR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가열의 모든 세부 사항에 이르기까지 에너지 절약 솔루션을 찾고 있습니다</a:t>
            </a:r>
            <a:r>
              <a:rPr lang="en-US" altLang="ko-K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5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23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A3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시리즈의 고효율 전원 스테이션에 탑재된 이즈미의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4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세대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서보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기술은 단순히 일반 모터를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서보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모터로 교체하는 것이 아닙니다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.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고속 컨트롤러의 지원을 받는 알고리즘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+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서보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드라이버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+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서보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 모터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+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고품질 기어 펌프의 완벽한 협업으로 강력한 동력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높은 에너지 효율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빠른 응답을 제공합니다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.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지속적인 작업 압력은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250bar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이며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최대 압력은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320bar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입니다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endParaRPr lang="en-US" altLang="ko-KR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동력 운전 소음을 줄이기 위해 수직 설치 구조를 채택하여 유압 펌프를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tank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내부에 밀폐하여 진동 흡수 및 소음 감소 효과를 얻었습니다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.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또한 방음재를 추가하여 작업 소음이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78dB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이하로 유지되어 보다 쾌적한 작업 환경을 제공합니다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.</a:t>
            </a:r>
            <a:endParaRPr lang="en-US" altLang="zh-CN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77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772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완전히 새로운 유압 유로 원리와 배관 설계를 도입하였으며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, 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세계적 브랜드의 고성능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, </a:t>
            </a:r>
            <a:r>
              <a:rPr lang="ko-KR" altLang="en-US" sz="1200" dirty="0" err="1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대구경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, </a:t>
            </a:r>
            <a:r>
              <a:rPr lang="ko-KR" altLang="en-US" sz="1200" dirty="0" err="1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저유량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 유압 밸브를 사용합니다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. 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유압 파이프 직경을 확대하고 각도를 줄여 파이프의 압력 손실을 최소화하여 동작 주기 효율을 크게 향상시켰습니다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. 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이로 인해 유압유의 발열량도 줄어듭니다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endParaRPr lang="en-US" altLang="ko-KR" sz="1200" dirty="0">
              <a:solidFill>
                <a:srgbClr val="3E3A39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또한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, </a:t>
            </a:r>
            <a:r>
              <a:rPr lang="ko-KR" altLang="en-US" sz="1200" dirty="0" err="1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유온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 센서를 설치하여 </a:t>
            </a:r>
            <a:r>
              <a:rPr lang="ko-KR" altLang="en-US" sz="1200" dirty="0" err="1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유온이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 설정 온도를 초과할 때만 냉각수를 사용함으로써 냉각수의 사용량을 대폭 줄이고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, </a:t>
            </a:r>
            <a:r>
              <a:rPr lang="ko-KR" altLang="en-US" sz="1200" dirty="0" err="1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유온을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 최적의 작업 상태로 유지하여 유압 시스템의 성능 안정성을 높입니다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endParaRPr lang="en-US" altLang="ko-KR" sz="1200" dirty="0">
              <a:solidFill>
                <a:srgbClr val="3E3A39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자체 밀봉 링이 있는 유압 호스와 로드를 사용하여 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tank 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내에 용접된 리턴 파이프가 없으며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, 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이로 인해 </a:t>
            </a:r>
            <a:r>
              <a:rPr lang="ko-KR" altLang="en-US" sz="1200" dirty="0" err="1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테프론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 테이프나 용접된 파이프의 부식으로 인한 </a:t>
            </a:r>
            <a:r>
              <a:rPr lang="ko-KR" altLang="en-US" sz="1200" dirty="0" err="1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유압유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 오염을 방지합니다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endParaRPr lang="en-US" altLang="ko-KR" sz="1200" dirty="0">
              <a:solidFill>
                <a:srgbClr val="3E3A39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</a:pP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이러한 다양한 조치 덕분에 </a:t>
            </a:r>
            <a:r>
              <a:rPr lang="ko-KR" altLang="en-US" sz="1200" dirty="0" err="1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유압유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 오염이 적고 발열이 낮아 성능이 안정적이며 수명이 길어집니다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. 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한 번의 주유량이 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25% </a:t>
            </a:r>
            <a:r>
              <a:rPr lang="ko-KR" altLang="en-US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줄어들어 사용 비용과 처리 비용이 더욱 낮아집니다</a:t>
            </a:r>
            <a:r>
              <a:rPr lang="en-US" altLang="ko-KR" sz="1200" dirty="0">
                <a:solidFill>
                  <a:srgbClr val="3E3A39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.</a:t>
            </a:r>
            <a:endParaRPr lang="en-US" altLang="zh-CN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79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25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1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특허받은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이중 채널 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온유기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시스템은 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열유를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가열과 냉각으로 분리하여 지능적으로 인식합니다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내장된 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"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가열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", "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냉각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", "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강냉각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", "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스마트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"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의 네 가지 온도 제어 모드를 통해 가소화 및 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사출시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고무 재료의 온도를 정확하고 안정적으로 제어할 수 있습니다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온도 상승 및 하강 속도가 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50%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향상되었고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전력 소비는 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45%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감소했습니다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</a:t>
            </a:r>
          </a:p>
          <a:p>
            <a:pPr fontAlgn="t"/>
            <a:endParaRPr lang="en-US" altLang="ko-KR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fontAlgn="t"/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완전 밀폐된 오일 채널 덕분에 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열유가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쉽게 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탄화되지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않아 열 전달 효율이 유지되고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 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열유의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사용 수명이 길어집니다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한 번의 주유량이 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40%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줄어들어 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열유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사용 비용이 크게 절감됩니다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</a:t>
            </a:r>
          </a:p>
          <a:p>
            <a:pPr fontAlgn="t"/>
            <a:endParaRPr lang="en-US" altLang="ko-KR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fontAlgn="t"/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또한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압력 모니터링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 </a:t>
            </a:r>
            <a:r>
              <a:rPr lang="ko-KR" altLang="en-US" dirty="0" err="1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유압유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레벨 모니터링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, </a:t>
            </a:r>
            <a:r>
              <a:rPr lang="ko-KR" altLang="en-US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초고온 모니터링 기능이 장착되어 있어 유압 펌프 손상을 줄이고 온도 통제 실패나 화재와 같은 안전 위험을 낮추며 유지보수 비용을 절감합니다</a:t>
            </a:r>
            <a:r>
              <a:rPr lang="en-US" altLang="ko-KR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.</a:t>
            </a:r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8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4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473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열판의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가열 에너지는 전체 기계 에너지 소비의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이상을 차지합니다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이즈미는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열판의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온도 분포에 대한 유한 요소 시뮬레이션 분석을 수행하고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가열 제어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 전도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 방사에 대해 많은 테스트와 검증을 진행했습니다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온도 제어 방식으로는 기본적으로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 온도 제어를 제공하며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SSR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제어하여 온도 조절이 유연하고 정확합니다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가열관의 전류를 모니터링하여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열판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온도 이상으로 인한 제품에 미치는 영향을 줄입니다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 전도 효율 측면에서는 가열관과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열판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사이의 간격을 정밀하게 제어하여 열 전달 효율을 높이고 에너지 소비를 줄입니다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열량 요구에 따라 가열 전력을 배치하여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열판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가장 자리의 온도를 높이고 중앙의 온도를 낮추어 금형의 온도를 더 균일하게 유지합니다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금형의 다양한 위치에서 제품의 경화 정도가 일관되며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경화 시간이 짧아져 생산 효율이 높아지고 더 많은 생산량을 얻을 수 있습니다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 방사 손실을 줄이기 위해 두꺼운 고강도 저열전도율 주 단열판을 사용하여 템플릿 온도를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낮추고 주변 부품에 대한 열 영향을 줄입니다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전면과 후면에 절연판을 설치하여 열 방사 손실을 감소시킵니다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sz="12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82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347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안전한 생산은 모든 작업의 기본이자 전제 조건입니다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이즈미는 개발 과정에서 위험 평가 프로세스를 도입하여 다양한 위험 상황을 철저히 파악하고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이에 대한 기술적 조치를 통해 위험 수준으로 감소하였습니다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zh-CN" altLang="en-US" dirty="0"/>
          </a:p>
        </p:txBody>
      </p:sp>
      <p:sp>
        <p:nvSpPr>
          <p:cNvPr id="10488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489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기계의 위험 감소 조치는 세 가지 수준으로 나뉩니다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메뉴얼과 올바른 작업 절차를 통해 위험 가능성을 알립니다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 보호 조치를 추가하여 위험을 줄입니다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실질적인 안전 설계를 통해 위험을 제거하거나 최소화합니다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제품은 완전 밀폐된 안전 차단문과 안전 라이트 커튼을 갖추고 있어 안전 거리를 효과적으로 보장하고 기계적 부상을 방지합니다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전기 안전 모듈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고성능 안전 밸브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제어 소프트웨어의 다중 연동 방식을 통해 위험을 감소시킵니다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동작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인터록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프로그램 보호 기능이 있어 오작동을 효과적으로 방지합니다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GB/CE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 기준을 충족하는 실질적인 안전 설계와 스마트 보호 기능을 통해 효율적이고 안전한 생산을 위한 장비 제공을 보장합니다</a:t>
            </a:r>
            <a:r>
              <a:rPr lang="en-US" altLang="ko-K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sz="1200" dirty="0">
              <a:solidFill>
                <a:srgbClr val="72717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zh-CN" altLang="en-US" b="0" dirty="0"/>
          </a:p>
        </p:txBody>
      </p:sp>
      <p:sp>
        <p:nvSpPr>
          <p:cNvPr id="10488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7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1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dirty="0"/>
          </a:p>
        </p:txBody>
      </p:sp>
      <p:sp>
        <p:nvSpPr>
          <p:cNvPr id="104861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923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b="1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EF3R</a:t>
            </a:r>
            <a:r>
              <a:rPr lang="ko-KR" altLang="en-US" sz="1200" b="1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은 혁신적인 사출 배럴 투입구 설계를 적용하여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가소화 과정에서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A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단계의 잔여 원료를 노즐 본체에 압축한 후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사출 시 이전 금형의 잔여 원료를 먼저 완전히 배출하여 원료의 성형 특성을 최적화합니다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이를 통해 기존 내장형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IF3R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방식과 동일한 자가 세척 성능을 유지하면서도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외장형 가소화 배럴보다 뛰어난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5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가지 핵심 장점을 제공합니다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b="1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EF3R</a:t>
            </a:r>
            <a:r>
              <a:rPr lang="ko-KR" altLang="en-US" sz="1200" b="1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의 </a:t>
            </a:r>
            <a:r>
              <a:rPr lang="en-US" altLang="ko-KR" sz="1200" b="1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5</a:t>
            </a:r>
            <a:r>
              <a:rPr lang="ko-KR" altLang="en-US" sz="1200" b="1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대 핵심 장점</a:t>
            </a:r>
            <a:endParaRPr lang="en-US" altLang="ko-KR" sz="1200" b="1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더 낮은 원료 투입 높이와 최적화된 원료 유입 구조</a:t>
            </a: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사출 배럴의 내경 제한 없이 최적의 설계 적용 가능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가소화 용량 증대</a:t>
            </a: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독립적인 온도 제어 시스템으로 안정적인 성형 품질 유지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    -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가소화와 사출 과정에서 각기 다른 온도 환경을 개별적으로 정밀 제어</a:t>
            </a: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    - EF3R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의 최적화된 온유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(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溫油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)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분포로 더욱 정밀한 온도 관리 실현</a:t>
            </a: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4.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온도 민감 원료 대응 강화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(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옵션 사항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    -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외장형 가소화 장치에 온도 센서 추가 가능</a:t>
            </a: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    -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원료의 가소화 온도를 직접 감지 및 정밀 제어하여 최적의 공정 조건 실현</a:t>
            </a: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5.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편리한 유지보수 및 내구성 향상</a:t>
            </a: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    -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단 하나의 볼트만 제거하면 사출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플런저를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간편하게 분해 가능</a:t>
            </a:r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    -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플런저와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사출 배럴이 정밀 정렬되어 더욱 긴 제품 수명 제공</a:t>
            </a:r>
            <a:endParaRPr lang="en-US" altLang="zh-CN" kern="100" dirty="0">
              <a:solidFill>
                <a:srgbClr val="00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71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전문 유한 요소 분석 소프트웨어와 신뢰성 분석 시스템을 사용하여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전통적인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2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단계 금형 구조의 금형 장치를 최적화하고 업그레이드했습니다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수명이 더 길어졌으며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주요 하중 부품의 설계 수명은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1,000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만 회 이상입니다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상부 플레이트의 구조를 개선하여 강성을 높이고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금형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캐비티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변형을 줄여 제품 성형 정밀도를 높였습니다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타이바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너트 풀림 방지 장치를 장착하여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최소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열판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간격을 조정할 때 평행도를 쉽게 보장할 수 있습니다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고강도 합금강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증압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플런저를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사용하고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표면을 경화 및 경질 크롬 도금 처리하여 표면이 매끄럽고 녹이 슬지 않으며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씰의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수명이 더 깁니다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대구경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유압 밸브와 배관 설계를 통해 낮은 모션 부하를 실현하고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최대 금형 개방 속도를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60%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향상시키며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건조 사이클 시간을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30%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단축했습니다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동시에 위치 정밀도는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±0.5mm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로 제어됩니다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ko-KR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금형 및 사출 장치의 성능과 신뢰성 향상은 스마트 제조에 훌륭한 장비 기반을 제공합니다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  <a:endParaRPr lang="en-US" altLang="zh-CN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6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06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사출 및 금형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클램핑용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압력 센서와 전자식 위치 제어 시스템이 탑재되어 있으며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열판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온도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온유 온도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유압유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온도 센서를 포함합니다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사용자는 원하는 매개변수를 자유롭게 선택하여 실시간 데이터 기록이 가능하며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데이터 수집 주기는 최대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1ms,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데이터 통계 개수는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10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만 개 이상을 지원합니다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또한 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USB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를 통한 데이터 내보내기 기능을 제공하여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생산 공정 데이터를 </a:t>
            </a:r>
            <a:r>
              <a:rPr lang="ko-KR" altLang="en-US" sz="1200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전방위적이고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 실시간으로 수집 및 분석할 수 있습니다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이를 통해 생산 상태를 한눈에 파악할 수 있으며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자동화 및 지능화 구현을 위한 정보 기반을 제공합니다</a:t>
            </a:r>
            <a:r>
              <a:rPr lang="en-US" altLang="ko-KR" sz="1200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  <a:endParaRPr lang="en-US" altLang="zh-CN" sz="1200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47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표준으로 오스트리아 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KEBA i2000 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시리즈 제어 시스템이 장착되어 있으며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가장 빠른 작업 스캔 주기 시간은 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1ms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로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더 빠른 모션 응답 속도와 더 높은 위치 정확도를 제공합니다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고급 프로그램 알고리즘을 통해 더 다양한 기능을 구현할 수 있으며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더 많은 자동화 개발 요구사항을 지원합니다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ko-KR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국제적으로 통용되는 인터페이스 프로토콜을 지원하여 고객의 다양한 연결 방식을 충족시킬 수 있으며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산업 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4.0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과 사물인터넷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(IoT)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에 대비할 수 있습니다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이즈미 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CMS, MES, 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원격 유지보수 등 제조 모니터링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, </a:t>
            </a:r>
            <a:r>
              <a:rPr lang="ko-KR" altLang="en-US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관리 및 유지보수 시스템과 함께 사용할 수 있어 장비의 활용이 더욱 </a:t>
            </a:r>
            <a:r>
              <a:rPr lang="ko-KR" altLang="en-US" kern="100" dirty="0" err="1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스마트해집니다</a:t>
            </a:r>
            <a:r>
              <a:rPr lang="en-US" altLang="ko-KR" kern="1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.</a:t>
            </a:r>
            <a:endParaRPr lang="en-US" altLang="zh-CN" kern="100" dirty="0"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4868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ko-KR" sz="1200" dirty="0"/>
              <a:t>A3</a:t>
            </a:r>
            <a:r>
              <a:rPr lang="ko-KR" altLang="en-US" sz="1200" dirty="0"/>
              <a:t>는 고무 제품 생산의 단순화를 추구하여</a:t>
            </a:r>
            <a:r>
              <a:rPr lang="en-US" altLang="ko-KR" sz="1200" dirty="0"/>
              <a:t>, </a:t>
            </a:r>
            <a:r>
              <a:rPr lang="ko-KR" altLang="en-US" sz="1200" dirty="0"/>
              <a:t>장비의 운영</a:t>
            </a:r>
            <a:r>
              <a:rPr lang="en-US" altLang="ko-KR" sz="1200" dirty="0"/>
              <a:t>, </a:t>
            </a:r>
            <a:r>
              <a:rPr lang="ko-KR" altLang="en-US" sz="1200" dirty="0"/>
              <a:t>관리</a:t>
            </a:r>
            <a:r>
              <a:rPr lang="en-US" altLang="ko-KR" sz="1200" dirty="0"/>
              <a:t>, </a:t>
            </a:r>
            <a:r>
              <a:rPr lang="ko-KR" altLang="en-US" sz="1200" dirty="0"/>
              <a:t>유지보수 및 업그레이드를 더 쉽게 만듭니다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ko-KR" sz="1200" dirty="0"/>
          </a:p>
        </p:txBody>
      </p:sp>
      <p:sp>
        <p:nvSpPr>
          <p:cNvPr id="10486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12344-BF95-4C35-9D63-AE5E37BF4A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2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2097153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54051" y="509618"/>
            <a:ext cx="2243930" cy="128138"/>
          </a:xfrm>
          <a:prstGeom prst="rect">
            <a:avLst/>
          </a:prstGeom>
        </p:spPr>
      </p:pic>
      <p:pic>
        <p:nvPicPr>
          <p:cNvPr id="2097154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939337" y="509618"/>
            <a:ext cx="1617663" cy="285828"/>
          </a:xfrm>
          <a:prstGeom prst="rect">
            <a:avLst/>
          </a:prstGeom>
        </p:spPr>
      </p:pic>
      <p:sp>
        <p:nvSpPr>
          <p:cNvPr id="1048576" name="标题 1"/>
          <p:cNvSpPr>
            <a:spLocks noGrp="1"/>
          </p:cNvSpPr>
          <p:nvPr>
            <p:ph type="title" hasCustomPrompt="1"/>
          </p:nvPr>
        </p:nvSpPr>
        <p:spPr>
          <a:xfrm>
            <a:off x="523874" y="4279901"/>
            <a:ext cx="5215445" cy="6422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spc="300" baseline="0">
                <a:solidFill>
                  <a:srgbClr val="89B52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/>
              <a:t>在此输入中文主标题</a:t>
            </a:r>
          </a:p>
        </p:txBody>
      </p:sp>
      <p:sp>
        <p:nvSpPr>
          <p:cNvPr id="1048577" name="文本占位符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3281" y="4952204"/>
            <a:ext cx="3630662" cy="379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baseline="0">
                <a:solidFill>
                  <a:srgbClr val="4A4C4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lvl="0"/>
            <a:r>
              <a:rPr lang="zh-CN" altLang="en-US" dirty="0"/>
              <a:t>点击此处输入中文子标题</a:t>
            </a:r>
          </a:p>
        </p:txBody>
      </p:sp>
      <p:sp>
        <p:nvSpPr>
          <p:cNvPr id="1048578" name="文本框 12"/>
          <p:cNvSpPr txBox="1"/>
          <p:nvPr userDrawn="1"/>
        </p:nvSpPr>
        <p:spPr>
          <a:xfrm>
            <a:off x="10306337" y="6209233"/>
            <a:ext cx="1275079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9C9D9D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股票代码：</a:t>
            </a:r>
            <a:r>
              <a:rPr lang="en-US" altLang="zh-CN" sz="1000" dirty="0">
                <a:solidFill>
                  <a:srgbClr val="9C9D9D"/>
                </a:solidFill>
                <a:latin typeface="Basically A Sans Serif" pitchFamily="50" charset="0"/>
              </a:rPr>
              <a:t>300415</a:t>
            </a:r>
          </a:p>
          <a:p>
            <a:r>
              <a:rPr lang="en-US" altLang="zh-CN" sz="1000" dirty="0">
                <a:solidFill>
                  <a:srgbClr val="9C9D9D"/>
                </a:solidFill>
                <a:latin typeface="Basically A Sans Serif" pitchFamily="50" charset="0"/>
              </a:rPr>
              <a:t>www.yizumi.com</a:t>
            </a:r>
            <a:endParaRPr lang="zh-CN" altLang="en-US" sz="1000" dirty="0">
              <a:solidFill>
                <a:srgbClr val="9C9D9D"/>
              </a:solidFill>
              <a:latin typeface="Basically A Sans Serif" pitchFamily="50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6" name="图片 2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185" y="0"/>
            <a:ext cx="8952315" cy="6858000"/>
          </a:xfrm>
          <a:prstGeom prst="rect">
            <a:avLst/>
          </a:prstGeom>
        </p:spPr>
      </p:pic>
      <p:pic>
        <p:nvPicPr>
          <p:cNvPr id="2097247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462253" y="493946"/>
            <a:ext cx="1120330" cy="198000"/>
          </a:xfrm>
          <a:prstGeom prst="rect">
            <a:avLst/>
          </a:prstGeom>
        </p:spPr>
      </p:pic>
      <p:pic>
        <p:nvPicPr>
          <p:cNvPr id="2097248" name="图片 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0001154" y="6361062"/>
            <a:ext cx="1581429" cy="9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5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1048843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3352038" y="2686049"/>
            <a:ext cx="771525" cy="1076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7700">
                <a:solidFill>
                  <a:schemeClr val="bg1"/>
                </a:solidFill>
                <a:latin typeface="Basically A Sans Serif SemiBold" pitchFamily="50" charset="0"/>
              </a:defRPr>
            </a:lvl1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48844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4297426" y="3012621"/>
            <a:ext cx="5771484" cy="71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 spc="400" baseline="0">
                <a:solidFill>
                  <a:schemeClr val="bg1"/>
                </a:solidFill>
                <a:latin typeface="思源黑体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zh-CN" altLang="en-US" dirty="0"/>
              <a:t>点击此处输入标题</a:t>
            </a:r>
          </a:p>
        </p:txBody>
      </p:sp>
      <p:sp>
        <p:nvSpPr>
          <p:cNvPr id="1048845" name="文本框 1"/>
          <p:cNvSpPr txBox="1"/>
          <p:nvPr userDrawn="1"/>
        </p:nvSpPr>
        <p:spPr>
          <a:xfrm>
            <a:off x="495300" y="2686049"/>
            <a:ext cx="2641044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700" dirty="0">
                <a:solidFill>
                  <a:schemeClr val="bg1"/>
                </a:solidFill>
                <a:latin typeface="Basically A Sans Serif SemiBold" pitchFamily="50" charset="0"/>
              </a:rPr>
              <a:t>PART</a:t>
            </a:r>
            <a:endParaRPr lang="zh-CN" altLang="en-US" sz="7700" dirty="0">
              <a:solidFill>
                <a:schemeClr val="bg1"/>
              </a:solidFill>
              <a:latin typeface="Basically A Sans Serif SemiBold" pitchFamily="50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文本占位符 18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8" y="477618"/>
            <a:ext cx="9189019" cy="407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rgbClr val="87B82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pic>
        <p:nvPicPr>
          <p:cNvPr id="2097200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462253" y="493946"/>
            <a:ext cx="1120330" cy="198000"/>
          </a:xfrm>
          <a:prstGeom prst="rect">
            <a:avLst/>
          </a:prstGeom>
        </p:spPr>
      </p:pic>
      <p:pic>
        <p:nvPicPr>
          <p:cNvPr id="2097201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001154" y="6361062"/>
            <a:ext cx="1581429" cy="9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文本占位符 18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8" y="477618"/>
            <a:ext cx="4803313" cy="407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rgbClr val="87B82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sp>
        <p:nvSpPr>
          <p:cNvPr id="1048589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508798" y="1884543"/>
            <a:ext cx="2237959" cy="294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rgbClr val="3E3A39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lvl="0"/>
            <a:r>
              <a:rPr lang="zh-CN" altLang="en-US" dirty="0"/>
              <a:t>单击此处输入二级标题</a:t>
            </a:r>
          </a:p>
        </p:txBody>
      </p:sp>
      <p:sp>
        <p:nvSpPr>
          <p:cNvPr id="1048590" name="文本占位符 25"/>
          <p:cNvSpPr>
            <a:spLocks noGrp="1"/>
          </p:cNvSpPr>
          <p:nvPr>
            <p:ph type="body" sz="quarter" idx="18" hasCustomPrompt="1"/>
          </p:nvPr>
        </p:nvSpPr>
        <p:spPr>
          <a:xfrm>
            <a:off x="508798" y="2413691"/>
            <a:ext cx="4789823" cy="2705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rgbClr val="3E3A39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/>
              <a:t>单击此处输入正文扼要说明，添加简短说明文字。此处添加正文的扼要说明，添加简短说明文字。此处添加正文的扼要说明，添加简短说明文字。此处添加正文的扼要说明，添加简短说明文字。</a:t>
            </a:r>
          </a:p>
          <a:p>
            <a:pPr lvl="0"/>
            <a:endParaRPr lang="zh-CN" altLang="en-US" dirty="0"/>
          </a:p>
        </p:txBody>
      </p:sp>
      <p:sp>
        <p:nvSpPr>
          <p:cNvPr id="1048591" name="图片占位符 3"/>
          <p:cNvSpPr>
            <a:spLocks noGrp="1"/>
          </p:cNvSpPr>
          <p:nvPr>
            <p:ph type="pic" sz="quarter" idx="20"/>
          </p:nvPr>
        </p:nvSpPr>
        <p:spPr>
          <a:xfrm>
            <a:off x="5474116" y="1884543"/>
            <a:ext cx="5621147" cy="323446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E3A39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/>
          </a:p>
        </p:txBody>
      </p:sp>
      <p:pic>
        <p:nvPicPr>
          <p:cNvPr id="2097159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462253" y="493946"/>
            <a:ext cx="1120330" cy="198000"/>
          </a:xfrm>
          <a:prstGeom prst="rect">
            <a:avLst/>
          </a:prstGeom>
        </p:spPr>
      </p:pic>
      <p:pic>
        <p:nvPicPr>
          <p:cNvPr id="2097160" name="图片 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0001154" y="6361062"/>
            <a:ext cx="1581429" cy="9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2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2097243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54051" y="509618"/>
            <a:ext cx="2243930" cy="128138"/>
          </a:xfrm>
          <a:prstGeom prst="rect">
            <a:avLst/>
          </a:prstGeom>
        </p:spPr>
      </p:pic>
      <p:pic>
        <p:nvPicPr>
          <p:cNvPr id="2097244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939337" y="509618"/>
            <a:ext cx="1617663" cy="285828"/>
          </a:xfrm>
          <a:prstGeom prst="rect">
            <a:avLst/>
          </a:prstGeom>
        </p:spPr>
      </p:pic>
      <p:sp>
        <p:nvSpPr>
          <p:cNvPr id="1048841" name="文本框 12"/>
          <p:cNvSpPr txBox="1"/>
          <p:nvPr userDrawn="1"/>
        </p:nvSpPr>
        <p:spPr>
          <a:xfrm>
            <a:off x="10110450" y="6240764"/>
            <a:ext cx="1309212" cy="26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9C9D9D"/>
                </a:solidFill>
                <a:latin typeface="Basically A Sans Serif" pitchFamily="50" charset="0"/>
              </a:rPr>
              <a:t>www.yizumi.com</a:t>
            </a:r>
            <a:endParaRPr lang="zh-CN" altLang="en-US" sz="1200" dirty="0">
              <a:solidFill>
                <a:srgbClr val="9C9D9D"/>
              </a:solidFill>
              <a:latin typeface="Basically A Sans Serif" pitchFamily="50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8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标题 1"/>
          <p:cNvSpPr>
            <a:spLocks noGrp="1"/>
          </p:cNvSpPr>
          <p:nvPr>
            <p:ph type="title"/>
          </p:nvPr>
        </p:nvSpPr>
        <p:spPr>
          <a:xfrm>
            <a:off x="372140" y="3057526"/>
            <a:ext cx="11610753" cy="642296"/>
          </a:xfrm>
        </p:spPr>
        <p:txBody>
          <a:bodyPr>
            <a:noAutofit/>
          </a:bodyPr>
          <a:lstStyle/>
          <a:p>
            <a:r>
              <a:rPr lang="fr-FR" altLang="zh-CN" sz="3200" b="1" dirty="0">
                <a:latin typeface="Basically A Sans Serif Medium" pitchFamily="50" charset="0"/>
              </a:rPr>
              <a:t>A3 </a:t>
            </a:r>
            <a:r>
              <a:rPr lang="ko-KR" altLang="en-US" sz="3200" b="1" dirty="0">
                <a:latin typeface="Basically A Sans Serif Medium" pitchFamily="50" charset="0"/>
              </a:rPr>
              <a:t>시리즈 고무 사출 성형기</a:t>
            </a:r>
            <a:endParaRPr lang="zh-CN" altLang="en-US" sz="3200" b="1" dirty="0">
              <a:latin typeface="Basically A Sans Serif Medium" pitchFamily="50" charset="0"/>
            </a:endParaRPr>
          </a:p>
        </p:txBody>
      </p:sp>
      <p:sp>
        <p:nvSpPr>
          <p:cNvPr id="104858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501869" y="4353745"/>
            <a:ext cx="6793571" cy="116574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Basically A Sans Serif Medium" pitchFamily="50" charset="0"/>
              </a:rPr>
              <a:t>UPGRADED. INTELLIGENT. EFFICIENT.</a:t>
            </a:r>
            <a:endParaRPr lang="zh-CN" altLang="en-US" dirty="0">
              <a:latin typeface="Basically A Sans Serif Medium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10338503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운영이 쉽고</a:t>
            </a:r>
            <a:r>
              <a:rPr lang="en-US" altLang="ko-KR" dirty="0">
                <a:latin typeface="Basically A Sans Serif Light" pitchFamily="50" charset="0"/>
              </a:rPr>
              <a:t>, </a:t>
            </a:r>
            <a:r>
              <a:rPr lang="ko-KR" altLang="en-US" dirty="0">
                <a:latin typeface="Basically A Sans Serif Light" pitchFamily="50" charset="0"/>
              </a:rPr>
              <a:t>관리가 간단함</a:t>
            </a:r>
          </a:p>
          <a:p>
            <a:endParaRPr lang="ko-KR" altLang="en-US" dirty="0">
              <a:latin typeface="Basically A Sans Serif Light" pitchFamily="50" charset="0"/>
            </a:endParaRPr>
          </a:p>
        </p:txBody>
      </p:sp>
      <p:sp>
        <p:nvSpPr>
          <p:cNvPr id="1048691" name="文本占位符 1"/>
          <p:cNvSpPr txBox="1"/>
          <p:nvPr/>
        </p:nvSpPr>
        <p:spPr>
          <a:xfrm>
            <a:off x="495308" y="1313725"/>
            <a:ext cx="12342868" cy="40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Basically A Sans Serif SemiBold" pitchFamily="50" charset="0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업그레이드된 소프트웨어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더 스마트하고 간단함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"/>
              <a:ea typeface="思源黑体 CN Normal" panose="020B0400000000000000" pitchFamily="34" charset="-122"/>
            </a:endParaRPr>
          </a:p>
        </p:txBody>
      </p:sp>
      <p:sp>
        <p:nvSpPr>
          <p:cNvPr id="1048692" name="矩形 3"/>
          <p:cNvSpPr/>
          <p:nvPr/>
        </p:nvSpPr>
        <p:spPr>
          <a:xfrm>
            <a:off x="495308" y="4586461"/>
            <a:ext cx="2995879" cy="10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대형 화면</a:t>
            </a:r>
            <a:r>
              <a:rPr lang="en-US" altLang="ko-KR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, </a:t>
            </a: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더 많은 정보 표시</a:t>
            </a:r>
            <a:endParaRPr lang="en-US" altLang="ko-KR" sz="1100" b="1" kern="1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b="1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저항막</a:t>
            </a: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 터치 스크린</a:t>
            </a:r>
            <a:r>
              <a:rPr lang="en-US" altLang="ko-KR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, </a:t>
            </a: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장갑 착용 시 작동 지원</a:t>
            </a:r>
            <a:endParaRPr lang="en-US" altLang="ko-KR" sz="1100" b="1" kern="1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ID/IC </a:t>
            </a: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카드 </a:t>
            </a:r>
            <a:r>
              <a:rPr lang="en-US" altLang="ko-KR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(NFC) </a:t>
            </a: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로그인</a:t>
            </a:r>
          </a:p>
        </p:txBody>
      </p:sp>
      <p:pic>
        <p:nvPicPr>
          <p:cNvPr id="2097191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506" y="2333625"/>
            <a:ext cx="2857827" cy="2004498"/>
          </a:xfrm>
          <a:prstGeom prst="rect">
            <a:avLst/>
          </a:prstGeom>
        </p:spPr>
      </p:pic>
      <p:sp>
        <p:nvSpPr>
          <p:cNvPr id="1048693" name="矩形 23"/>
          <p:cNvSpPr/>
          <p:nvPr/>
        </p:nvSpPr>
        <p:spPr>
          <a:xfrm>
            <a:off x="3418396" y="4637234"/>
            <a:ext cx="3322830" cy="1060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권한 범위 내의 콘텐츠만 표시</a:t>
            </a:r>
            <a:r>
              <a:rPr lang="en-US" altLang="ko-KR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, </a:t>
            </a:r>
            <a:r>
              <a:rPr lang="ko-KR" alt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페이지가 간결하고 친숙함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사용자별 권한 관리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로그인 및 작업 정보 기록</a:t>
            </a:r>
          </a:p>
        </p:txBody>
      </p:sp>
      <p:pic>
        <p:nvPicPr>
          <p:cNvPr id="2097192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05250" y="2333624"/>
            <a:ext cx="1549122" cy="2065497"/>
          </a:xfrm>
          <a:prstGeom prst="rect">
            <a:avLst/>
          </a:prstGeom>
        </p:spPr>
      </p:pic>
      <p:sp>
        <p:nvSpPr>
          <p:cNvPr id="1048694" name="矩形 10"/>
          <p:cNvSpPr/>
          <p:nvPr/>
        </p:nvSpPr>
        <p:spPr>
          <a:xfrm>
            <a:off x="6741226" y="4637234"/>
            <a:ext cx="2542529" cy="88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다중 분기 자유 프로그래밍</a:t>
            </a:r>
            <a:endParaRPr lang="en-US" altLang="ko-KR" sz="1100" b="1" kern="1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6</a:t>
            </a: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개의 서로 다른 작업을 병렬적으로 처리</a:t>
            </a:r>
            <a:endParaRPr lang="en-US" altLang="ko-KR" sz="1100" b="1" kern="1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복잡한 프로세스를 쉽게 처리</a:t>
            </a:r>
            <a:r>
              <a:rPr lang="en-US" altLang="ko-KR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97193" name="图片 1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174041" y="2333623"/>
            <a:ext cx="1256462" cy="2052555"/>
          </a:xfrm>
          <a:prstGeom prst="rect">
            <a:avLst/>
          </a:prstGeom>
        </p:spPr>
      </p:pic>
      <p:sp>
        <p:nvSpPr>
          <p:cNvPr id="1048695" name="矩形 14"/>
          <p:cNvSpPr/>
          <p:nvPr/>
        </p:nvSpPr>
        <p:spPr>
          <a:xfrm>
            <a:off x="8969036" y="4629497"/>
            <a:ext cx="3035374" cy="68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장비 유지보수 계획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: </a:t>
            </a: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정기 점검 및 예방 유지보수를 촉진</a:t>
            </a:r>
            <a:endParaRPr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IO </a:t>
            </a: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포인트 결함의 신속한 유지보수</a:t>
            </a:r>
          </a:p>
        </p:txBody>
      </p:sp>
      <p:pic>
        <p:nvPicPr>
          <p:cNvPr id="2097194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385035" y="2313499"/>
            <a:ext cx="1951204" cy="2072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69088" y="827223"/>
            <a:ext cx="3193117" cy="2756605"/>
          </a:xfrm>
          <a:prstGeom prst="rect">
            <a:avLst/>
          </a:prstGeom>
        </p:spPr>
      </p:pic>
      <p:sp>
        <p:nvSpPr>
          <p:cNvPr id="1048699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7478" y="2415258"/>
            <a:ext cx="3095874" cy="928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20000"/>
              </a:lnSpc>
            </a:pPr>
            <a:r>
              <a:rPr lang="ko-KR" altLang="en-US" sz="1600" b="1" dirty="0">
                <a:latin typeface="Basically A Sans Serif Light" pitchFamily="50" charset="0"/>
                <a:ea typeface="思源黑体 CN Medium" panose="020B0600000000000000" pitchFamily="34" charset="-122"/>
              </a:rPr>
              <a:t>네 면에 문이 있어 더 넓은 공간 제공</a:t>
            </a:r>
          </a:p>
          <a:p>
            <a:pPr defTabSz="1450975">
              <a:lnSpc>
                <a:spcPct val="120000"/>
              </a:lnSpc>
            </a:pPr>
            <a:endParaRPr lang="ko-KR" altLang="en-US" sz="1600" b="1" dirty="0"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pic>
        <p:nvPicPr>
          <p:cNvPr id="2097196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4705" y="3705106"/>
            <a:ext cx="2123460" cy="2162002"/>
          </a:xfrm>
          <a:prstGeom prst="rect">
            <a:avLst/>
          </a:prstGeom>
        </p:spPr>
      </p:pic>
      <p:grpSp>
        <p:nvGrpSpPr>
          <p:cNvPr id="111" name="组合 40"/>
          <p:cNvGrpSpPr/>
          <p:nvPr/>
        </p:nvGrpSpPr>
        <p:grpSpPr>
          <a:xfrm>
            <a:off x="4027766" y="1788301"/>
            <a:ext cx="2760351" cy="3443161"/>
            <a:chOff x="3155010" y="2532538"/>
            <a:chExt cx="2760351" cy="3443161"/>
          </a:xfrm>
        </p:grpSpPr>
        <p:grpSp>
          <p:nvGrpSpPr>
            <p:cNvPr id="112" name="组合 22"/>
            <p:cNvGrpSpPr/>
            <p:nvPr/>
          </p:nvGrpSpPr>
          <p:grpSpPr>
            <a:xfrm>
              <a:off x="3155010" y="3430339"/>
              <a:ext cx="1440298" cy="2545360"/>
              <a:chOff x="8992022" y="1377388"/>
              <a:chExt cx="1440298" cy="2545360"/>
            </a:xfrm>
          </p:grpSpPr>
          <p:pic>
            <p:nvPicPr>
              <p:cNvPr id="2097197" name="图片 11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9079800" y="1377388"/>
                <a:ext cx="1304507" cy="1716987"/>
              </a:xfrm>
              <a:prstGeom prst="rect">
                <a:avLst/>
              </a:prstGeom>
            </p:spPr>
          </p:pic>
          <p:sp>
            <p:nvSpPr>
              <p:cNvPr id="1048700" name="文本框 16"/>
              <p:cNvSpPr txBox="1"/>
              <p:nvPr/>
            </p:nvSpPr>
            <p:spPr>
              <a:xfrm>
                <a:off x="8992022" y="3184084"/>
                <a:ext cx="14402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latin typeface="Basically A Sans Serif Light" pitchFamily="50" charset="0"/>
                    <a:ea typeface="思源黑体 CN Normal" panose="020B0400000000000000" pitchFamily="34" charset="-122"/>
                  </a:rPr>
                  <a:t>문 열림 위치 알람</a:t>
                </a:r>
              </a:p>
              <a:p>
                <a:pPr algn="ctr"/>
                <a:endParaRPr lang="ko-KR" altLang="en-US" sz="1400" dirty="0">
                  <a:latin typeface="Basically A Sans Serif Light" pitchFamily="50" charset="0"/>
                  <a:ea typeface="思源黑体 CN Normal" panose="020B0400000000000000" pitchFamily="34" charset="-122"/>
                </a:endParaRPr>
              </a:p>
            </p:txBody>
          </p:sp>
        </p:grpSp>
        <p:cxnSp>
          <p:nvCxnSpPr>
            <p:cNvPr id="3145754" name="直接连接符 13"/>
            <p:cNvCxnSpPr>
              <a:cxnSpLocks/>
            </p:cNvCxnSpPr>
            <p:nvPr/>
          </p:nvCxnSpPr>
          <p:spPr>
            <a:xfrm flipV="1">
              <a:off x="3738623" y="2532538"/>
              <a:ext cx="2176738" cy="176931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98" name="图片 2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246377" y="3485698"/>
            <a:ext cx="1127034" cy="1625094"/>
          </a:xfrm>
          <a:prstGeom prst="rect">
            <a:avLst/>
          </a:prstGeom>
        </p:spPr>
      </p:pic>
      <p:sp>
        <p:nvSpPr>
          <p:cNvPr id="1048701" name="文本框 28"/>
          <p:cNvSpPr txBox="1"/>
          <p:nvPr/>
        </p:nvSpPr>
        <p:spPr>
          <a:xfrm>
            <a:off x="605581" y="3500161"/>
            <a:ext cx="2674488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975">
              <a:lnSpc>
                <a:spcPct val="120000"/>
              </a:lnSpc>
            </a:pPr>
            <a:r>
              <a:rPr lang="ko-KR" altLang="en-US" sz="1600" b="1" dirty="0">
                <a:latin typeface="Basically A Sans Serif Light" pitchFamily="50" charset="0"/>
                <a:ea typeface="思源黑体 CN Medium" panose="020B0600000000000000" pitchFamily="34" charset="-122"/>
              </a:rPr>
              <a:t>더 커진 전기 캐비닛</a:t>
            </a:r>
          </a:p>
          <a:p>
            <a:pPr defTabSz="1450975">
              <a:lnSpc>
                <a:spcPct val="120000"/>
              </a:lnSpc>
            </a:pPr>
            <a:endParaRPr lang="ko-KR" altLang="en-US" sz="1600" b="1" dirty="0"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sp>
        <p:nvSpPr>
          <p:cNvPr id="1048702" name="矩形 30"/>
          <p:cNvSpPr/>
          <p:nvPr/>
        </p:nvSpPr>
        <p:spPr>
          <a:xfrm>
            <a:off x="9133555" y="5192712"/>
            <a:ext cx="1971189" cy="590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dirty="0">
                <a:latin typeface="Basically A Sans Serif Light" pitchFamily="50" charset="0"/>
                <a:ea typeface="思源黑体 CN Normal" panose="020B0400000000000000" pitchFamily="34" charset="-122"/>
              </a:rPr>
              <a:t>균일한 레이아웃 디자인</a:t>
            </a:r>
            <a:endParaRPr lang="en-US" altLang="zh-CN" sz="1400" dirty="0">
              <a:latin typeface="Basically A Sans Serif Light" pitchFamily="50" charset="0"/>
              <a:ea typeface="思源黑体 CN Normal" panose="020B0400000000000000" pitchFamily="34" charset="-122"/>
            </a:endParaRPr>
          </a:p>
        </p:txBody>
      </p:sp>
      <p:cxnSp>
        <p:nvCxnSpPr>
          <p:cNvPr id="3145755" name="直接连接符 33"/>
          <p:cNvCxnSpPr>
            <a:cxnSpLocks/>
          </p:cNvCxnSpPr>
          <p:nvPr/>
        </p:nvCxnSpPr>
        <p:spPr>
          <a:xfrm>
            <a:off x="7686434" y="4863667"/>
            <a:ext cx="1524081" cy="9576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6" name="直接连接符 46"/>
          <p:cNvCxnSpPr>
            <a:cxnSpLocks/>
          </p:cNvCxnSpPr>
          <p:nvPr/>
        </p:nvCxnSpPr>
        <p:spPr>
          <a:xfrm>
            <a:off x="9210515" y="5821358"/>
            <a:ext cx="173566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3" name="文本占位符 1"/>
          <p:cNvSpPr txBox="1"/>
          <p:nvPr/>
        </p:nvSpPr>
        <p:spPr>
          <a:xfrm>
            <a:off x="585469" y="1173588"/>
            <a:ext cx="8490751" cy="40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Basically A Sans Serif SemiBold" pitchFamily="50" charset="0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048704" name="文本占位符 1"/>
          <p:cNvSpPr txBox="1"/>
          <p:nvPr/>
        </p:nvSpPr>
        <p:spPr>
          <a:xfrm>
            <a:off x="585468" y="1268432"/>
            <a:ext cx="8490751" cy="40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Basically A Sans Serif SemiBold" pitchFamily="50" charset="0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넓은 작업 공간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쉬운 조작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"/>
              <a:ea typeface="思源黑体 CN Normal" panose="020B0400000000000000" pitchFamily="34" charset="-122"/>
            </a:endParaRPr>
          </a:p>
        </p:txBody>
      </p:sp>
      <p:sp>
        <p:nvSpPr>
          <p:cNvPr id="1048705" name="文本占位符 1"/>
          <p:cNvSpPr txBox="1"/>
          <p:nvPr/>
        </p:nvSpPr>
        <p:spPr>
          <a:xfrm>
            <a:off x="495308" y="477618"/>
            <a:ext cx="11421153" cy="407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Basically A Sans Serif Light" pitchFamily="50" charset="0"/>
              </a:rPr>
              <a:t>"</a:t>
            </a:r>
            <a:r>
              <a:rPr lang="ko-KR" altLang="en-US" dirty="0">
                <a:latin typeface="Basically A Sans Serif Light" pitchFamily="50" charset="0"/>
              </a:rPr>
              <a:t>유지보수가 용이하도록 최적화된 레이아웃</a:t>
            </a:r>
            <a:r>
              <a:rPr lang="en-US" altLang="ko-KR" dirty="0">
                <a:latin typeface="Basically A Sans Serif Light" pitchFamily="50" charset="0"/>
              </a:rPr>
              <a:t>"</a:t>
            </a:r>
            <a:endParaRPr lang="en-US" altLang="zh-CN" dirty="0">
              <a:latin typeface="Basically A Sans Serif Light" pitchFamily="50" charset="0"/>
            </a:endParaRPr>
          </a:p>
        </p:txBody>
      </p:sp>
      <p:pic>
        <p:nvPicPr>
          <p:cNvPr id="2097199" name="图片 2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209864" y="885218"/>
            <a:ext cx="1818570" cy="2410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图片占位符 12"/>
          <p:cNvSpPr txBox="1"/>
          <p:nvPr/>
        </p:nvSpPr>
        <p:spPr>
          <a:xfrm>
            <a:off x="6113784" y="1557135"/>
            <a:ext cx="2224087" cy="22240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 </a:t>
            </a:r>
            <a:endParaRPr lang="zh-CN" altLang="en-US" dirty="0"/>
          </a:p>
        </p:txBody>
      </p:sp>
      <p:pic>
        <p:nvPicPr>
          <p:cNvPr id="209720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23832" y="2872524"/>
            <a:ext cx="1566138" cy="1829550"/>
          </a:xfrm>
          <a:prstGeom prst="rect">
            <a:avLst/>
          </a:prstGeom>
        </p:spPr>
      </p:pic>
      <p:pic>
        <p:nvPicPr>
          <p:cNvPr id="2097203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1390" y="2880192"/>
            <a:ext cx="1713167" cy="1820893"/>
          </a:xfrm>
          <a:prstGeom prst="rect">
            <a:avLst/>
          </a:prstGeom>
        </p:spPr>
      </p:pic>
      <p:pic>
        <p:nvPicPr>
          <p:cNvPr id="2097204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417194" y="2859580"/>
            <a:ext cx="1380732" cy="1840976"/>
          </a:xfrm>
          <a:prstGeom prst="rect">
            <a:avLst/>
          </a:prstGeom>
        </p:spPr>
      </p:pic>
      <p:pic>
        <p:nvPicPr>
          <p:cNvPr id="2097205" name="图片 2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293429" y="2836905"/>
            <a:ext cx="2102650" cy="1863651"/>
          </a:xfrm>
          <a:prstGeom prst="rect">
            <a:avLst/>
          </a:prstGeom>
        </p:spPr>
      </p:pic>
      <p:pic>
        <p:nvPicPr>
          <p:cNvPr id="2097206" name="图片 1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439085" y="2865603"/>
            <a:ext cx="1452956" cy="1831239"/>
          </a:xfrm>
          <a:prstGeom prst="rect">
            <a:avLst/>
          </a:prstGeom>
        </p:spPr>
      </p:pic>
      <p:sp>
        <p:nvSpPr>
          <p:cNvPr id="1048711" name="文本框 33"/>
          <p:cNvSpPr txBox="1"/>
          <p:nvPr/>
        </p:nvSpPr>
        <p:spPr>
          <a:xfrm>
            <a:off x="723849" y="4728542"/>
            <a:ext cx="2388228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플래시 방지를 위한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배플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(baffle)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 장치</a:t>
            </a:r>
          </a:p>
          <a:p>
            <a:pPr algn="ctr">
              <a:lnSpc>
                <a:spcPct val="120000"/>
              </a:lnSpc>
            </a:pP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sp>
        <p:nvSpPr>
          <p:cNvPr id="1048712" name="文本框 34"/>
          <p:cNvSpPr txBox="1"/>
          <p:nvPr/>
        </p:nvSpPr>
        <p:spPr>
          <a:xfrm>
            <a:off x="3112077" y="4728542"/>
            <a:ext cx="2018565" cy="59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선형 변환기용 보호 커버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sp>
        <p:nvSpPr>
          <p:cNvPr id="1048713" name="文本框 36"/>
          <p:cNvSpPr txBox="1"/>
          <p:nvPr/>
        </p:nvSpPr>
        <p:spPr>
          <a:xfrm>
            <a:off x="5111123" y="4728542"/>
            <a:ext cx="2108879" cy="33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근접 스위치 관찰 윈도우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sp>
        <p:nvSpPr>
          <p:cNvPr id="1048714" name="文本框 37"/>
          <p:cNvSpPr txBox="1"/>
          <p:nvPr/>
        </p:nvSpPr>
        <p:spPr>
          <a:xfrm>
            <a:off x="6977981" y="4728542"/>
            <a:ext cx="2267763" cy="33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냉각수 필터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sp>
        <p:nvSpPr>
          <p:cNvPr id="1048715" name="文本框 38"/>
          <p:cNvSpPr txBox="1"/>
          <p:nvPr/>
        </p:nvSpPr>
        <p:spPr>
          <a:xfrm>
            <a:off x="8448996" y="4728542"/>
            <a:ext cx="3791516" cy="33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전선 및 파이프 분배</a:t>
            </a:r>
          </a:p>
        </p:txBody>
      </p:sp>
      <p:sp>
        <p:nvSpPr>
          <p:cNvPr id="1048716" name="文本占位符 1"/>
          <p:cNvSpPr txBox="1"/>
          <p:nvPr/>
        </p:nvSpPr>
        <p:spPr>
          <a:xfrm>
            <a:off x="495308" y="477618"/>
            <a:ext cx="11421153" cy="407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Basically A Sans Serif Light" pitchFamily="50" charset="0"/>
              </a:rPr>
              <a:t>용이한 유지보수를 위해 최적화된 레이아웃</a:t>
            </a:r>
            <a:endParaRPr lang="en-US" altLang="zh-CN" dirty="0">
              <a:latin typeface="Basically A Sans Serif Light" pitchFamily="50" charset="0"/>
            </a:endParaRPr>
          </a:p>
        </p:txBody>
      </p:sp>
      <p:sp>
        <p:nvSpPr>
          <p:cNvPr id="1048717" name="文本占位符 1"/>
          <p:cNvSpPr txBox="1"/>
          <p:nvPr/>
        </p:nvSpPr>
        <p:spPr>
          <a:xfrm>
            <a:off x="585468" y="1385964"/>
            <a:ext cx="4572757" cy="40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Basically A Sans Serif SemiBold" pitchFamily="50" charset="0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높은 안전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보호성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더 쉬운 유지보수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624268"/>
            <a:ext cx="11290292" cy="806475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고도로 </a:t>
            </a:r>
            <a:r>
              <a:rPr lang="ko-KR" altLang="en-US" dirty="0" err="1">
                <a:latin typeface="Basically A Sans Serif Light" pitchFamily="50" charset="0"/>
              </a:rPr>
              <a:t>모듈화된</a:t>
            </a:r>
            <a:r>
              <a:rPr lang="ko-KR" altLang="en-US" dirty="0">
                <a:latin typeface="Basically A Sans Serif Light" pitchFamily="50" charset="0"/>
              </a:rPr>
              <a:t> 장치</a:t>
            </a:r>
            <a:r>
              <a:rPr lang="en-US" altLang="ko-KR" dirty="0">
                <a:latin typeface="Basically A Sans Serif Light" pitchFamily="50" charset="0"/>
              </a:rPr>
              <a:t>, </a:t>
            </a:r>
            <a:r>
              <a:rPr lang="ko-KR" altLang="en-US" dirty="0">
                <a:latin typeface="Basically A Sans Serif Light" pitchFamily="50" charset="0"/>
              </a:rPr>
              <a:t>업그레이드 및 수정이 더욱 유연해짐</a:t>
            </a:r>
          </a:p>
        </p:txBody>
      </p:sp>
      <p:pic>
        <p:nvPicPr>
          <p:cNvPr id="2097207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704" y="477617"/>
            <a:ext cx="7377286" cy="4595368"/>
          </a:xfrm>
          <a:prstGeom prst="rect">
            <a:avLst/>
          </a:prstGeom>
        </p:spPr>
      </p:pic>
      <p:pic>
        <p:nvPicPr>
          <p:cNvPr id="2097208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538936" y="3596265"/>
            <a:ext cx="4226503" cy="2634583"/>
          </a:xfrm>
          <a:prstGeom prst="rect">
            <a:avLst/>
          </a:prstGeom>
        </p:spPr>
      </p:pic>
      <p:sp>
        <p:nvSpPr>
          <p:cNvPr id="1048722" name="矩形 9"/>
          <p:cNvSpPr/>
          <p:nvPr/>
        </p:nvSpPr>
        <p:spPr>
          <a:xfrm>
            <a:off x="495308" y="1504803"/>
            <a:ext cx="8228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975"/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다양한 공정 요구 사항을 충족하는 </a:t>
            </a:r>
            <a:r>
              <a:rPr lang="ko-KR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모듈화된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 기능</a:t>
            </a:r>
          </a:p>
        </p:txBody>
      </p:sp>
      <p:pic>
        <p:nvPicPr>
          <p:cNvPr id="2097209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71470" y="4273247"/>
            <a:ext cx="1361507" cy="1392734"/>
          </a:xfrm>
          <a:prstGeom prst="rect">
            <a:avLst/>
          </a:prstGeom>
        </p:spPr>
      </p:pic>
      <p:pic>
        <p:nvPicPr>
          <p:cNvPr id="2097210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49133" y="2559151"/>
            <a:ext cx="2206183" cy="1207443"/>
          </a:xfrm>
          <a:prstGeom prst="rect">
            <a:avLst/>
          </a:prstGeom>
        </p:spPr>
      </p:pic>
      <p:pic>
        <p:nvPicPr>
          <p:cNvPr id="2097211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853946" y="2458533"/>
            <a:ext cx="904709" cy="1186116"/>
          </a:xfrm>
          <a:prstGeom prst="rect">
            <a:avLst/>
          </a:prstGeom>
        </p:spPr>
      </p:pic>
      <p:pic>
        <p:nvPicPr>
          <p:cNvPr id="2097212" name="图片 13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130533" y="4181711"/>
            <a:ext cx="2145466" cy="1574318"/>
          </a:xfrm>
          <a:prstGeom prst="rect">
            <a:avLst/>
          </a:prstGeom>
        </p:spPr>
      </p:pic>
      <p:sp>
        <p:nvSpPr>
          <p:cNvPr id="1048723" name="文本框 19"/>
          <p:cNvSpPr txBox="1"/>
          <p:nvPr/>
        </p:nvSpPr>
        <p:spPr>
          <a:xfrm>
            <a:off x="979807" y="3644781"/>
            <a:ext cx="1923573" cy="280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100" b="1" dirty="0" err="1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에젝터</a:t>
            </a:r>
            <a:endParaRPr lang="zh-CN" altLang="en-US" sz="1100" b="1" dirty="0">
              <a:solidFill>
                <a:srgbClr val="4B4747"/>
              </a:solidFill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sp>
        <p:nvSpPr>
          <p:cNvPr id="1048724" name="文本框 21"/>
          <p:cNvSpPr txBox="1"/>
          <p:nvPr/>
        </p:nvSpPr>
        <p:spPr>
          <a:xfrm>
            <a:off x="3352426" y="3644648"/>
            <a:ext cx="1923573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altLang="zh-CN" sz="11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4RT+</a:t>
            </a:r>
            <a:r>
              <a:rPr lang="ko-KR" altLang="en-US" sz="11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금형 </a:t>
            </a:r>
            <a:r>
              <a:rPr lang="ko-KR" altLang="en-US" sz="1100" b="1" dirty="0" err="1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틸팅</a:t>
            </a:r>
            <a:r>
              <a:rPr lang="ko-KR" altLang="en-US" sz="11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 장치</a:t>
            </a:r>
            <a:endParaRPr lang="zh-CN" altLang="en-US" sz="1100" b="1" dirty="0">
              <a:solidFill>
                <a:srgbClr val="4B4747"/>
              </a:solidFill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sp>
        <p:nvSpPr>
          <p:cNvPr id="1048725" name="文本框 22"/>
          <p:cNvSpPr txBox="1"/>
          <p:nvPr/>
        </p:nvSpPr>
        <p:spPr>
          <a:xfrm>
            <a:off x="3352426" y="5694576"/>
            <a:ext cx="1923573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1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후면 슬라이딩 및 </a:t>
            </a:r>
            <a:r>
              <a:rPr lang="ko-KR" altLang="en-US" sz="1100" b="1" dirty="0" err="1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넉다운</a:t>
            </a:r>
            <a:r>
              <a:rPr lang="en-US" altLang="ko-KR" sz="11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(Knock down)</a:t>
            </a:r>
            <a:r>
              <a:rPr lang="ko-KR" altLang="en-US" sz="11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 장치</a:t>
            </a:r>
          </a:p>
        </p:txBody>
      </p:sp>
      <p:sp>
        <p:nvSpPr>
          <p:cNvPr id="1048726" name="文本框 23"/>
          <p:cNvSpPr txBox="1"/>
          <p:nvPr/>
        </p:nvSpPr>
        <p:spPr>
          <a:xfrm>
            <a:off x="979806" y="5694576"/>
            <a:ext cx="1923573" cy="280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1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이중 금형 동기 교환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5"/>
          <p:cNvGrpSpPr/>
          <p:nvPr/>
        </p:nvGrpSpPr>
        <p:grpSpPr>
          <a:xfrm>
            <a:off x="1275966" y="2365178"/>
            <a:ext cx="9573009" cy="4019977"/>
            <a:chOff x="640966" y="2421357"/>
            <a:chExt cx="10672318" cy="4481608"/>
          </a:xfrm>
        </p:grpSpPr>
        <p:grpSp>
          <p:nvGrpSpPr>
            <p:cNvPr id="124" name="组合 4"/>
            <p:cNvGrpSpPr/>
            <p:nvPr/>
          </p:nvGrpSpPr>
          <p:grpSpPr>
            <a:xfrm>
              <a:off x="640966" y="2421357"/>
              <a:ext cx="10672318" cy="4481608"/>
              <a:chOff x="640966" y="2421357"/>
              <a:chExt cx="10672318" cy="4481608"/>
            </a:xfrm>
          </p:grpSpPr>
          <p:grpSp>
            <p:nvGrpSpPr>
              <p:cNvPr id="125" name="组合 2"/>
              <p:cNvGrpSpPr/>
              <p:nvPr/>
            </p:nvGrpSpPr>
            <p:grpSpPr>
              <a:xfrm>
                <a:off x="640966" y="2421357"/>
                <a:ext cx="10672318" cy="4481608"/>
                <a:chOff x="598516" y="1590961"/>
                <a:chExt cx="10672318" cy="4481608"/>
              </a:xfrm>
            </p:grpSpPr>
            <p:sp>
              <p:nvSpPr>
                <p:cNvPr id="1048730" name="标题 1"/>
                <p:cNvSpPr txBox="1"/>
                <p:nvPr/>
              </p:nvSpPr>
              <p:spPr>
                <a:xfrm>
                  <a:off x="598516" y="4002317"/>
                  <a:ext cx="3316435" cy="775085"/>
                </a:xfrm>
                <a:prstGeom prst="rect">
                  <a:avLst/>
                </a:prstGeom>
              </p:spPr>
              <p:txBody>
                <a:bodyPr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1800" b="1" i="0" kern="1200">
                      <a:solidFill>
                        <a:srgbClr val="87B828"/>
                      </a:solidFill>
                      <a:latin typeface="Basically A Sans Serif" pitchFamily="2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1600" dirty="0">
                      <a:latin typeface="Basically A Sans Serif Light" pitchFamily="50" charset="0"/>
                      <a:ea typeface="思源黑体 CN Medium" panose="020B0600000000000000" pitchFamily="34" charset="-122"/>
                    </a:rPr>
                    <a:t>유압식 상금형 분리기</a:t>
                  </a:r>
                  <a:endParaRPr lang="en-US" altLang="zh-CN" sz="1600" dirty="0">
                    <a:latin typeface="Basically A Sans Serif Light" pitchFamily="50" charset="0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048731" name="文本占位符 3"/>
                <p:cNvSpPr txBox="1"/>
                <p:nvPr/>
              </p:nvSpPr>
              <p:spPr>
                <a:xfrm>
                  <a:off x="776389" y="4709210"/>
                  <a:ext cx="4090547" cy="134196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just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zh-CN" altLang="en-US" sz="1000" kern="1200" spc="-50" baseline="0" dirty="0">
                      <a:solidFill>
                        <a:schemeClr val="bg1">
                          <a:lumMod val="50000"/>
                        </a:schemeClr>
                      </a:solidFill>
                      <a:latin typeface="Basically A Sans Serif Light" pitchFamily="50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Char char="l"/>
                  </a:pPr>
                  <a:r>
                    <a:rPr lang="ko-KR" altLang="en-US" sz="1200" kern="100" dirty="0"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좌우 동기화</a:t>
                  </a:r>
                  <a:endParaRPr lang="en-US" altLang="ko-KR" sz="1200" kern="10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  <a:p>
                  <a:pPr marL="171450" indent="-171450">
                    <a:lnSpc>
                      <a:spcPct val="15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Char char="l"/>
                  </a:pPr>
                  <a:r>
                    <a:rPr lang="ko-KR" altLang="en-US" sz="1200" kern="100" dirty="0"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스트로크</a:t>
                  </a:r>
                  <a:r>
                    <a:rPr lang="fr-FR" altLang="zh-CN" sz="1200" kern="100" dirty="0"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 300mm</a:t>
                  </a:r>
                  <a:endParaRPr lang="en-US" altLang="zh-CN" sz="1200" kern="10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  <a:p>
                  <a:pPr marL="171450" indent="-171450">
                    <a:lnSpc>
                      <a:spcPct val="15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Char char="l"/>
                  </a:pPr>
                  <a:r>
                    <a:rPr lang="ko-KR" altLang="en-US" sz="1200" kern="100" dirty="0"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선형 변환기 제어</a:t>
                  </a:r>
                  <a:endParaRPr lang="en-US" altLang="zh-CN" sz="1200" kern="10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2097213" name="图片 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1111168" y="1590961"/>
                  <a:ext cx="2045177" cy="2411356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048732" name="标题 1"/>
                <p:cNvSpPr txBox="1"/>
                <p:nvPr/>
              </p:nvSpPr>
              <p:spPr>
                <a:xfrm>
                  <a:off x="4427603" y="4002317"/>
                  <a:ext cx="2367385" cy="775085"/>
                </a:xfrm>
                <a:prstGeom prst="rect">
                  <a:avLst/>
                </a:prstGeom>
              </p:spPr>
              <p:txBody>
                <a:bodyPr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1800" b="1" i="0" kern="1200">
                      <a:solidFill>
                        <a:srgbClr val="87B828"/>
                      </a:solidFill>
                      <a:latin typeface="Basically A Sans Serif" pitchFamily="2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40000"/>
                    </a:lnSpc>
                  </a:pPr>
                  <a:r>
                    <a:rPr lang="ko-KR" altLang="en-US" sz="1600" dirty="0">
                      <a:latin typeface="Basically A Sans Serif Light" pitchFamily="50" charset="0"/>
                      <a:ea typeface="思源黑体 CN Medium" panose="020B0600000000000000" pitchFamily="34" charset="-122"/>
                    </a:rPr>
                    <a:t>유압식 </a:t>
                  </a:r>
                  <a:r>
                    <a:rPr lang="ko-KR" altLang="en-US" sz="1600" dirty="0" err="1">
                      <a:latin typeface="Basically A Sans Serif Light" pitchFamily="50" charset="0"/>
                      <a:ea typeface="思源黑体 CN Medium" panose="020B0600000000000000" pitchFamily="34" charset="-122"/>
                    </a:rPr>
                    <a:t>하금형</a:t>
                  </a:r>
                  <a:r>
                    <a:rPr lang="ko-KR" altLang="en-US" sz="1600" dirty="0">
                      <a:latin typeface="Basically A Sans Serif Light" pitchFamily="50" charset="0"/>
                      <a:ea typeface="思源黑体 CN Medium" panose="020B0600000000000000" pitchFamily="34" charset="-122"/>
                    </a:rPr>
                    <a:t> 분리기</a:t>
                  </a:r>
                  <a:endParaRPr lang="en-US" altLang="zh-CN" sz="1600" dirty="0">
                    <a:latin typeface="Basically A Sans Serif Light" pitchFamily="50" charset="0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048733" name="文本占位符 3"/>
                <p:cNvSpPr txBox="1"/>
                <p:nvPr/>
              </p:nvSpPr>
              <p:spPr>
                <a:xfrm>
                  <a:off x="4064997" y="4730604"/>
                  <a:ext cx="3331199" cy="1341965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just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zh-CN" altLang="en-US" sz="1000" kern="1200" spc="-50" baseline="0" dirty="0">
                      <a:solidFill>
                        <a:schemeClr val="bg1">
                          <a:lumMod val="50000"/>
                        </a:schemeClr>
                      </a:solidFill>
                      <a:latin typeface="Basically A Sans Serif Light" pitchFamily="50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Char char="l"/>
                  </a:pPr>
                  <a:r>
                    <a:rPr lang="en-US" altLang="ko-KR" sz="1200" kern="100" dirty="0"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4</a:t>
                  </a:r>
                  <a:r>
                    <a:rPr lang="ko-KR" altLang="en-US" sz="1200" kern="100" dirty="0"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면 동기화</a:t>
                  </a:r>
                </a:p>
                <a:p>
                  <a:pPr marL="171450" indent="-171450">
                    <a:lnSpc>
                      <a:spcPct val="15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Char char="l"/>
                  </a:pPr>
                  <a:r>
                    <a:rPr lang="ko-KR" altLang="en-US" sz="1200" kern="100" dirty="0"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스트로크</a:t>
                  </a:r>
                  <a:r>
                    <a:rPr lang="en-US" altLang="zh-CN" sz="1200" kern="100" dirty="0"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 350mm</a:t>
                  </a:r>
                </a:p>
              </p:txBody>
            </p:sp>
            <p:sp>
              <p:nvSpPr>
                <p:cNvPr id="1048734" name="标题 1"/>
                <p:cNvSpPr txBox="1"/>
                <p:nvPr/>
              </p:nvSpPr>
              <p:spPr>
                <a:xfrm>
                  <a:off x="8155543" y="4002317"/>
                  <a:ext cx="2197950" cy="775085"/>
                </a:xfrm>
                <a:prstGeom prst="rect">
                  <a:avLst/>
                </a:prstGeom>
              </p:spPr>
              <p:txBody>
                <a:bodyPr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1800" b="1" i="0" kern="1200">
                      <a:solidFill>
                        <a:srgbClr val="87B828"/>
                      </a:solidFill>
                      <a:latin typeface="Basically A Sans Serif" pitchFamily="2" charset="0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1600" dirty="0">
                      <a:latin typeface="Basically A Sans Serif Light" pitchFamily="50" charset="0"/>
                      <a:ea typeface="思源黑体 CN Medium" panose="020B0600000000000000" pitchFamily="34" charset="-122"/>
                    </a:rPr>
                    <a:t>금형 슬라이딩 장치</a:t>
                  </a:r>
                  <a:endParaRPr lang="en-US" altLang="zh-CN" sz="1600" dirty="0">
                    <a:latin typeface="Basically A Sans Serif Light" pitchFamily="50" charset="0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1048735" name="文本占位符 3"/>
                <p:cNvSpPr txBox="1"/>
                <p:nvPr/>
              </p:nvSpPr>
              <p:spPr>
                <a:xfrm>
                  <a:off x="7847783" y="4645296"/>
                  <a:ext cx="3423051" cy="1007247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just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lang="zh-CN" altLang="en-US" sz="1000" kern="1200" spc="-50" baseline="0" dirty="0">
                      <a:solidFill>
                        <a:schemeClr val="bg1">
                          <a:lumMod val="50000"/>
                        </a:schemeClr>
                      </a:solidFill>
                      <a:latin typeface="Basically A Sans Serif Light" pitchFamily="50" charset="0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Char char="l"/>
                  </a:pPr>
                  <a:r>
                    <a:rPr lang="ko-KR" altLang="en-US" sz="1200" kern="100" dirty="0"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유압 모터 구동</a:t>
                  </a:r>
                </a:p>
                <a:p>
                  <a:pPr marL="171450" indent="-171450">
                    <a:lnSpc>
                      <a:spcPct val="15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Char char="l"/>
                  </a:pPr>
                  <a:r>
                    <a:rPr lang="ko-KR" altLang="en-US" sz="1200" kern="100" dirty="0"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특허 받은 금형 </a:t>
                  </a:r>
                  <a:r>
                    <a:rPr lang="ko-KR" altLang="en-US" sz="1200" kern="100" dirty="0" err="1"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리프터로</a:t>
                  </a:r>
                  <a:r>
                    <a:rPr lang="ko-KR" altLang="en-US" sz="1200" kern="100" dirty="0"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 평행성을 보장</a:t>
                  </a:r>
                  <a:endParaRPr lang="en-US" altLang="ko-KR" sz="1200" kern="100" dirty="0"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  <a:p>
                  <a:pPr marL="171450" indent="-171450">
                    <a:lnSpc>
                      <a:spcPct val="150000"/>
                    </a:lnSpc>
                    <a:spcBef>
                      <a:spcPts val="0"/>
                    </a:spcBef>
                    <a:buFont typeface="Wingdings" panose="05000000000000000000" pitchFamily="2" charset="2"/>
                    <a:buChar char="l"/>
                  </a:pPr>
                  <a:endParaRPr lang="en-US" altLang="ko-KR" sz="1200" kern="100" dirty="0"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097214" name="图片 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340577" y="2742577"/>
                <a:ext cx="2496860" cy="19834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97215" name="图片 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749420" y="2595778"/>
              <a:ext cx="3249970" cy="21516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8736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567891" y="671694"/>
            <a:ext cx="10861548" cy="407987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고도로 </a:t>
            </a:r>
            <a:r>
              <a:rPr lang="ko-KR" altLang="en-US" dirty="0" err="1">
                <a:latin typeface="Basically A Sans Serif Light" pitchFamily="50" charset="0"/>
              </a:rPr>
              <a:t>모듈화된</a:t>
            </a:r>
            <a:r>
              <a:rPr lang="ko-KR" altLang="en-US" dirty="0">
                <a:latin typeface="Basically A Sans Serif Light" pitchFamily="50" charset="0"/>
              </a:rPr>
              <a:t> 장치</a:t>
            </a:r>
            <a:r>
              <a:rPr lang="en-US" altLang="ko-KR" dirty="0">
                <a:latin typeface="Basically A Sans Serif Light" pitchFamily="50" charset="0"/>
              </a:rPr>
              <a:t>, </a:t>
            </a:r>
            <a:r>
              <a:rPr lang="ko-KR" altLang="en-US" dirty="0">
                <a:latin typeface="Basically A Sans Serif Light" pitchFamily="50" charset="0"/>
              </a:rPr>
              <a:t>업그레이드 및 수정이 더욱 유연해짐</a:t>
            </a:r>
          </a:p>
        </p:txBody>
      </p:sp>
      <p:sp>
        <p:nvSpPr>
          <p:cNvPr id="1048737" name="文本占位符 1"/>
          <p:cNvSpPr txBox="1"/>
          <p:nvPr/>
        </p:nvSpPr>
        <p:spPr>
          <a:xfrm>
            <a:off x="567891" y="1610309"/>
            <a:ext cx="12050829" cy="546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Basically A Sans Serif SemiBold" pitchFamily="50" charset="0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일반적인 기능을 업그레이드하여 다양한 용도에 더 널리 적용할 수 있도록 설계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10011148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고도로 </a:t>
            </a:r>
            <a:r>
              <a:rPr lang="ko-KR" altLang="en-US" dirty="0" err="1">
                <a:latin typeface="Basically A Sans Serif Light" pitchFamily="50" charset="0"/>
              </a:rPr>
              <a:t>모듈화된</a:t>
            </a:r>
            <a:r>
              <a:rPr lang="ko-KR" altLang="en-US" dirty="0">
                <a:latin typeface="Basically A Sans Serif Light" pitchFamily="50" charset="0"/>
              </a:rPr>
              <a:t> 장치</a:t>
            </a:r>
            <a:r>
              <a:rPr lang="en-US" altLang="ko-KR" dirty="0">
                <a:latin typeface="Basically A Sans Serif Light" pitchFamily="50" charset="0"/>
              </a:rPr>
              <a:t>, </a:t>
            </a:r>
            <a:r>
              <a:rPr lang="ko-KR" altLang="en-US" dirty="0">
                <a:latin typeface="Basically A Sans Serif Light" pitchFamily="50" charset="0"/>
              </a:rPr>
              <a:t>업그레이드 및 수정이 더욱 유연해짐</a:t>
            </a:r>
          </a:p>
        </p:txBody>
      </p:sp>
      <p:sp>
        <p:nvSpPr>
          <p:cNvPr id="1048742" name="矩形 9"/>
          <p:cNvSpPr/>
          <p:nvPr/>
        </p:nvSpPr>
        <p:spPr>
          <a:xfrm>
            <a:off x="360911" y="1788056"/>
            <a:ext cx="5403076" cy="586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975">
              <a:lnSpc>
                <a:spcPct val="150000"/>
              </a:lnSpc>
            </a:pPr>
            <a:r>
              <a:rPr lang="en-US" altLang="zh-CN" sz="24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“</a:t>
            </a:r>
            <a:r>
              <a:rPr lang="ko-KR" altLang="en-US" sz="24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자유로운 </a:t>
            </a:r>
            <a:r>
              <a:rPr lang="ko-KR" altLang="en-US" sz="2400" b="1" dirty="0" err="1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적용성</a:t>
            </a:r>
            <a:r>
              <a:rPr lang="en-US" altLang="zh-CN" sz="2400" b="1" dirty="0">
                <a:solidFill>
                  <a:srgbClr val="4B4747"/>
                </a:solidFill>
                <a:latin typeface="Basically A Sans Serif Light" pitchFamily="50" charset="0"/>
                <a:ea typeface="思源黑体 CN Medium" panose="020B0600000000000000" pitchFamily="34" charset="-122"/>
              </a:rPr>
              <a:t>”</a:t>
            </a:r>
          </a:p>
        </p:txBody>
      </p:sp>
      <p:grpSp>
        <p:nvGrpSpPr>
          <p:cNvPr id="129" name="组合 22"/>
          <p:cNvGrpSpPr/>
          <p:nvPr/>
        </p:nvGrpSpPr>
        <p:grpSpPr>
          <a:xfrm>
            <a:off x="5373447" y="1687012"/>
            <a:ext cx="4485468" cy="4430143"/>
            <a:chOff x="3084535" y="640403"/>
            <a:chExt cx="6136215" cy="5989402"/>
          </a:xfrm>
        </p:grpSpPr>
        <p:sp>
          <p:nvSpPr>
            <p:cNvPr id="1048743" name="椭圆 15"/>
            <p:cNvSpPr/>
            <p:nvPr/>
          </p:nvSpPr>
          <p:spPr>
            <a:xfrm>
              <a:off x="4249975" y="1861380"/>
              <a:ext cx="4041707" cy="4041707"/>
            </a:xfrm>
            <a:prstGeom prst="ellipse">
              <a:avLst/>
            </a:prstGeom>
            <a:noFill/>
            <a:ln w="1270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97216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293143" y="2654300"/>
              <a:ext cx="1939456" cy="1974658"/>
            </a:xfrm>
            <a:prstGeom prst="rect">
              <a:avLst/>
            </a:prstGeom>
          </p:spPr>
        </p:pic>
        <p:pic>
          <p:nvPicPr>
            <p:cNvPr id="2097217" name="图片 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50680" y="4001458"/>
              <a:ext cx="1570070" cy="1671815"/>
            </a:xfrm>
            <a:prstGeom prst="rect">
              <a:avLst/>
            </a:prstGeom>
          </p:spPr>
        </p:pic>
        <p:pic>
          <p:nvPicPr>
            <p:cNvPr id="2097218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716874" y="1680427"/>
              <a:ext cx="1310339" cy="1478501"/>
            </a:xfrm>
            <a:prstGeom prst="rect">
              <a:avLst/>
            </a:prstGeom>
          </p:spPr>
        </p:pic>
        <p:pic>
          <p:nvPicPr>
            <p:cNvPr id="2097219" name="图片 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302777" y="1608211"/>
              <a:ext cx="1523576" cy="1682322"/>
            </a:xfrm>
            <a:prstGeom prst="rect">
              <a:avLst/>
            </a:prstGeom>
          </p:spPr>
        </p:pic>
        <p:pic>
          <p:nvPicPr>
            <p:cNvPr id="2097220" name="图片 7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084535" y="3741751"/>
              <a:ext cx="1645139" cy="1931522"/>
            </a:xfrm>
            <a:prstGeom prst="rect">
              <a:avLst/>
            </a:prstGeom>
          </p:spPr>
        </p:pic>
        <p:pic>
          <p:nvPicPr>
            <p:cNvPr id="2097221" name="图片 1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293143" y="5258663"/>
              <a:ext cx="1774817" cy="1371142"/>
            </a:xfrm>
            <a:prstGeom prst="rect">
              <a:avLst/>
            </a:prstGeom>
          </p:spPr>
        </p:pic>
        <p:pic>
          <p:nvPicPr>
            <p:cNvPr id="2097222" name="图片 14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388551" y="640403"/>
              <a:ext cx="1589026" cy="1526434"/>
            </a:xfrm>
            <a:prstGeom prst="rect">
              <a:avLst/>
            </a:prstGeom>
          </p:spPr>
        </p:pic>
      </p:grpSp>
      <p:grpSp>
        <p:nvGrpSpPr>
          <p:cNvPr id="130" name="组合 10"/>
          <p:cNvGrpSpPr/>
          <p:nvPr/>
        </p:nvGrpSpPr>
        <p:grpSpPr>
          <a:xfrm>
            <a:off x="725348" y="2573402"/>
            <a:ext cx="3432911" cy="3082844"/>
            <a:chOff x="900964" y="2031324"/>
            <a:chExt cx="4349220" cy="3905713"/>
          </a:xfrm>
        </p:grpSpPr>
        <p:pic>
          <p:nvPicPr>
            <p:cNvPr id="2097223" name="图片 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900964" y="3504858"/>
              <a:ext cx="4322971" cy="2432179"/>
            </a:xfrm>
            <a:prstGeom prst="rect">
              <a:avLst/>
            </a:prstGeom>
          </p:spPr>
        </p:pic>
        <p:grpSp>
          <p:nvGrpSpPr>
            <p:cNvPr id="131" name="组合 8"/>
            <p:cNvGrpSpPr/>
            <p:nvPr/>
          </p:nvGrpSpPr>
          <p:grpSpPr>
            <a:xfrm>
              <a:off x="900964" y="2031324"/>
              <a:ext cx="4349220" cy="1139605"/>
              <a:chOff x="-1439998" y="1742260"/>
              <a:chExt cx="4349220" cy="1139605"/>
            </a:xfrm>
          </p:grpSpPr>
          <p:pic>
            <p:nvPicPr>
              <p:cNvPr id="2097224" name="图片 1"/>
              <p:cNvPicPr>
                <a:picLocks noChangeAspect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>
              <a:xfrm>
                <a:off x="-1439998" y="1742260"/>
                <a:ext cx="1439998" cy="1139605"/>
              </a:xfrm>
              <a:prstGeom prst="rect">
                <a:avLst/>
              </a:prstGeom>
            </p:spPr>
          </p:pic>
          <p:pic>
            <p:nvPicPr>
              <p:cNvPr id="2097225" name="图片 16"/>
              <p:cNvPicPr>
                <a:picLocks noChangeAspect="1"/>
              </p:cNvPicPr>
              <p:nvPr/>
            </p:nvPicPr>
            <p:blipFill>
              <a:blip r:embed="rId13" cstate="email"/>
              <a:stretch>
                <a:fillRect/>
              </a:stretch>
            </p:blipFill>
            <p:spPr>
              <a:xfrm>
                <a:off x="57896" y="1742260"/>
                <a:ext cx="1285931" cy="1139605"/>
              </a:xfrm>
              <a:prstGeom prst="rect">
                <a:avLst/>
              </a:prstGeom>
            </p:spPr>
          </p:pic>
          <p:pic>
            <p:nvPicPr>
              <p:cNvPr id="2097226" name="图片 2"/>
              <p:cNvPicPr>
                <a:picLocks noChangeAspect="1"/>
              </p:cNvPicPr>
              <p:nvPr/>
            </p:nvPicPr>
            <p:blipFill rotWithShape="1">
              <a:blip r:embed="rId14" cstate="email"/>
              <a:srcRect/>
              <a:stretch>
                <a:fillRect/>
              </a:stretch>
            </p:blipFill>
            <p:spPr>
              <a:xfrm>
                <a:off x="1405383" y="1742260"/>
                <a:ext cx="1503839" cy="113960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图片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48747" name="矩形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750" name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67010" y="4276026"/>
            <a:ext cx="7067590" cy="12953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bg1"/>
                </a:solidFill>
                <a:latin typeface="Basically A Sans Serif Light" pitchFamily="50" charset="0"/>
                <a:sym typeface="+mn-ea"/>
              </a:rPr>
              <a:t>효율적인 유압 시스템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solidFill>
                  <a:schemeClr val="bg1"/>
                </a:solidFill>
                <a:latin typeface="Basically A Sans Serif Light" pitchFamily="50" charset="0"/>
              </a:rPr>
              <a:t>특허받은</a:t>
            </a:r>
            <a:r>
              <a:rPr lang="ko-KR" altLang="en-US" sz="1600" b="1" dirty="0">
                <a:solidFill>
                  <a:schemeClr val="bg1"/>
                </a:solidFill>
                <a:latin typeface="Basically A Sans Serif Light" pitchFamily="50" charset="0"/>
              </a:rPr>
              <a:t> 이중 채널 </a:t>
            </a:r>
            <a:r>
              <a:rPr lang="ko-KR" altLang="en-US" sz="1600" b="1" dirty="0" err="1">
                <a:solidFill>
                  <a:schemeClr val="bg1"/>
                </a:solidFill>
                <a:latin typeface="Basically A Sans Serif Light" pitchFamily="50" charset="0"/>
              </a:rPr>
              <a:t>열유체</a:t>
            </a:r>
            <a:r>
              <a:rPr lang="ko-KR" altLang="en-US" sz="1600" b="1" dirty="0">
                <a:solidFill>
                  <a:schemeClr val="bg1"/>
                </a:solidFill>
                <a:latin typeface="Basically A Sans Serif Light" pitchFamily="50" charset="0"/>
              </a:rPr>
              <a:t> 온도 제어 장치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>
                <a:solidFill>
                  <a:schemeClr val="bg1"/>
                </a:solidFill>
                <a:latin typeface="Basically A Sans Serif Light" pitchFamily="50" charset="0"/>
              </a:rPr>
              <a:t>열판</a:t>
            </a:r>
            <a:r>
              <a:rPr lang="ko-KR" altLang="en-US" sz="1600" b="1" dirty="0">
                <a:solidFill>
                  <a:schemeClr val="bg1"/>
                </a:solidFill>
                <a:latin typeface="Basically A Sans Serif Light" pitchFamily="50" charset="0"/>
              </a:rPr>
              <a:t> 온도 제어 기술</a:t>
            </a:r>
          </a:p>
        </p:txBody>
      </p:sp>
      <p:sp>
        <p:nvSpPr>
          <p:cNvPr id="1048751" name="文本框 1"/>
          <p:cNvSpPr txBox="1"/>
          <p:nvPr/>
        </p:nvSpPr>
        <p:spPr>
          <a:xfrm>
            <a:off x="4826599" y="2169788"/>
            <a:ext cx="2880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600" b="1" dirty="0">
                <a:solidFill>
                  <a:srgbClr val="8EC220"/>
                </a:solidFill>
                <a:latin typeface="Basically A Sans Serif Medium" pitchFamily="50" charset="0"/>
              </a:rPr>
              <a:t>친환경</a:t>
            </a:r>
            <a:endParaRPr lang="zh-CN" altLang="en-US" sz="6600" b="1" dirty="0">
              <a:solidFill>
                <a:srgbClr val="8EC220"/>
              </a:solidFill>
              <a:latin typeface="Basically A Sans Serif Medium" pitchFamily="50" charset="0"/>
            </a:endParaRPr>
          </a:p>
        </p:txBody>
      </p:sp>
      <p:sp>
        <p:nvSpPr>
          <p:cNvPr id="1048752" name="文本框 2"/>
          <p:cNvSpPr txBox="1"/>
          <p:nvPr/>
        </p:nvSpPr>
        <p:spPr>
          <a:xfrm>
            <a:off x="2256671" y="3277784"/>
            <a:ext cx="895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</a:rPr>
              <a:t>높은 에너지 효율</a:t>
            </a:r>
            <a:r>
              <a:rPr lang="en-US" altLang="ko-KR" b="1" dirty="0">
                <a:solidFill>
                  <a:schemeClr val="bg1"/>
                </a:solidFill>
                <a:latin typeface="Basically A Sans Serif Light" pitchFamily="50" charset="0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</a:rPr>
              <a:t>낮은 에너지 소비</a:t>
            </a:r>
            <a:r>
              <a:rPr lang="en-US" altLang="ko-KR" b="1" dirty="0">
                <a:solidFill>
                  <a:schemeClr val="bg1"/>
                </a:solidFill>
                <a:latin typeface="Basically A Sans Serif Light" pitchFamily="50" charset="0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</a:rPr>
              <a:t>적은 오염물질</a:t>
            </a:r>
            <a:r>
              <a:rPr lang="en-US" altLang="ko-KR" b="1" dirty="0">
                <a:solidFill>
                  <a:schemeClr val="bg1"/>
                </a:solidFill>
                <a:latin typeface="Basically A Sans Serif Light" pitchFamily="50" charset="0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</a:rPr>
              <a:t>친환경 제조 촉진</a:t>
            </a:r>
            <a:endParaRPr lang="zh-CN" altLang="en-US" b="1" dirty="0">
              <a:solidFill>
                <a:schemeClr val="bg1"/>
              </a:solidFill>
              <a:latin typeface="Basically A Sans Serif Light" pitchFamily="5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9216863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효율적인 유압 시스템</a:t>
            </a:r>
            <a:endParaRPr lang="zh-CN" altLang="en-US" dirty="0">
              <a:latin typeface="Basically A Sans Serif Light" pitchFamily="50" charset="0"/>
            </a:endParaRPr>
          </a:p>
        </p:txBody>
      </p:sp>
      <p:sp>
        <p:nvSpPr>
          <p:cNvPr id="1048758" name="文本占位符 18"/>
          <p:cNvSpPr txBox="1"/>
          <p:nvPr/>
        </p:nvSpPr>
        <p:spPr>
          <a:xfrm>
            <a:off x="751918" y="4407007"/>
            <a:ext cx="1681346" cy="6499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9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Semi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8EC220"/>
                </a:solidFill>
              </a:rPr>
              <a:t>250bar</a:t>
            </a:r>
            <a:endParaRPr lang="zh-CN" altLang="en-US" sz="2800" dirty="0">
              <a:solidFill>
                <a:srgbClr val="8EC220"/>
              </a:solidFill>
            </a:endParaRPr>
          </a:p>
        </p:txBody>
      </p:sp>
      <p:sp>
        <p:nvSpPr>
          <p:cNvPr id="1048760" name="矩形 4"/>
          <p:cNvSpPr/>
          <p:nvPr/>
        </p:nvSpPr>
        <p:spPr>
          <a:xfrm>
            <a:off x="407421" y="2468294"/>
            <a:ext cx="1805296" cy="1696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228" name="图片 3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686423" y="5001474"/>
            <a:ext cx="1520073" cy="1117290"/>
          </a:xfrm>
          <a:prstGeom prst="rect">
            <a:avLst/>
          </a:prstGeom>
        </p:spPr>
      </p:pic>
      <p:pic>
        <p:nvPicPr>
          <p:cNvPr id="2097229" name="图片 3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501977" y="1643984"/>
            <a:ext cx="3243710" cy="3966592"/>
          </a:xfrm>
          <a:prstGeom prst="rect">
            <a:avLst/>
          </a:prstGeom>
        </p:spPr>
      </p:pic>
      <p:cxnSp>
        <p:nvCxnSpPr>
          <p:cNvPr id="3145757" name="直接连接符 7"/>
          <p:cNvCxnSpPr>
            <a:cxnSpLocks/>
          </p:cNvCxnSpPr>
          <p:nvPr/>
        </p:nvCxnSpPr>
        <p:spPr>
          <a:xfrm>
            <a:off x="7596494" y="2261741"/>
            <a:ext cx="2765497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8" name="直接连接符 37"/>
          <p:cNvCxnSpPr>
            <a:cxnSpLocks/>
          </p:cNvCxnSpPr>
          <p:nvPr/>
        </p:nvCxnSpPr>
        <p:spPr>
          <a:xfrm>
            <a:off x="6225325" y="4580739"/>
            <a:ext cx="194590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9" name="直接连接符 38"/>
          <p:cNvCxnSpPr>
            <a:cxnSpLocks/>
          </p:cNvCxnSpPr>
          <p:nvPr/>
        </p:nvCxnSpPr>
        <p:spPr>
          <a:xfrm flipH="1">
            <a:off x="8171234" y="3773105"/>
            <a:ext cx="2110312" cy="80763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0" name="直接连接符 45"/>
          <p:cNvCxnSpPr>
            <a:cxnSpLocks/>
          </p:cNvCxnSpPr>
          <p:nvPr/>
        </p:nvCxnSpPr>
        <p:spPr>
          <a:xfrm>
            <a:off x="7041494" y="5798662"/>
            <a:ext cx="1707597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1" name="直接连接符 46"/>
          <p:cNvCxnSpPr>
            <a:cxnSpLocks/>
          </p:cNvCxnSpPr>
          <p:nvPr/>
        </p:nvCxnSpPr>
        <p:spPr>
          <a:xfrm flipH="1">
            <a:off x="8715976" y="4729167"/>
            <a:ext cx="1646015" cy="106949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4" name="文本框 2"/>
          <p:cNvSpPr txBox="1"/>
          <p:nvPr/>
        </p:nvSpPr>
        <p:spPr>
          <a:xfrm>
            <a:off x="549280" y="1394949"/>
            <a:ext cx="552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Basically A Sans Serif Light" pitchFamily="50" charset="0"/>
              </a:rPr>
              <a:t>YIZUMI 4</a:t>
            </a:r>
            <a:r>
              <a:rPr lang="ko-KR" altLang="en-US" sz="2400" b="1" dirty="0">
                <a:latin typeface="Basically A Sans Serif Light" pitchFamily="50" charset="0"/>
              </a:rPr>
              <a:t>세대 </a:t>
            </a:r>
            <a:r>
              <a:rPr lang="ko-KR" altLang="en-US" sz="2400" b="1" dirty="0" err="1">
                <a:latin typeface="Basically A Sans Serif Light" pitchFamily="50" charset="0"/>
              </a:rPr>
              <a:t>서보</a:t>
            </a:r>
            <a:r>
              <a:rPr lang="ko-KR" altLang="en-US" sz="2400" b="1" dirty="0">
                <a:latin typeface="Basically A Sans Serif Light" pitchFamily="50" charset="0"/>
              </a:rPr>
              <a:t> 시스템 에너지 절약 기술</a:t>
            </a:r>
          </a:p>
        </p:txBody>
      </p:sp>
      <p:grpSp>
        <p:nvGrpSpPr>
          <p:cNvPr id="138" name="组合 5"/>
          <p:cNvGrpSpPr/>
          <p:nvPr/>
        </p:nvGrpSpPr>
        <p:grpSpPr>
          <a:xfrm>
            <a:off x="583335" y="2461690"/>
            <a:ext cx="6590266" cy="1279731"/>
            <a:chOff x="942592" y="2186093"/>
            <a:chExt cx="6590266" cy="1279731"/>
          </a:xfrm>
        </p:grpSpPr>
        <p:sp>
          <p:nvSpPr>
            <p:cNvPr id="1048765" name="TextBox 8"/>
            <p:cNvSpPr txBox="1"/>
            <p:nvPr>
              <p:custDataLst>
                <p:tags r:id="rId1"/>
              </p:custDataLst>
            </p:nvPr>
          </p:nvSpPr>
          <p:spPr>
            <a:xfrm>
              <a:off x="942592" y="2186093"/>
              <a:ext cx="5981042" cy="12797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sym typeface="+mn-ea"/>
                </a:rPr>
                <a:t>강력하고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sym typeface="+mn-ea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sym typeface="+mn-ea"/>
                </a:rPr>
                <a:t>효율적이며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sym typeface="+mn-ea"/>
                </a:rPr>
                <a:t>,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sym typeface="+mn-ea"/>
                </a:rPr>
                <a:t>빠르고 소음이 적습니다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sym typeface="+mn-ea"/>
                </a:rPr>
                <a:t>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sym typeface="+mn-ea"/>
              </a:endParaRPr>
            </a:p>
          </p:txBody>
        </p:sp>
        <p:sp>
          <p:nvSpPr>
            <p:cNvPr id="1048766" name="文本框 3"/>
            <p:cNvSpPr txBox="1"/>
            <p:nvPr/>
          </p:nvSpPr>
          <p:spPr>
            <a:xfrm>
              <a:off x="942592" y="2508413"/>
              <a:ext cx="65902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알고리즘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+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서보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 드라이버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+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서보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 모터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+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고품질 기어 펌프의 완벽한 조합</a:t>
              </a:r>
            </a:p>
          </p:txBody>
        </p:sp>
      </p:grpSp>
      <p:sp>
        <p:nvSpPr>
          <p:cNvPr id="1048767" name="文本框 9"/>
          <p:cNvSpPr txBox="1"/>
          <p:nvPr/>
        </p:nvSpPr>
        <p:spPr>
          <a:xfrm>
            <a:off x="2193504" y="4489704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latin typeface="Basically A Sans Serif Light" pitchFamily="50" charset="0"/>
              </a:rPr>
              <a:t>지속적인 작동 압력</a:t>
            </a:r>
          </a:p>
        </p:txBody>
      </p:sp>
      <p:grpSp>
        <p:nvGrpSpPr>
          <p:cNvPr id="139" name="组合 20"/>
          <p:cNvGrpSpPr/>
          <p:nvPr/>
        </p:nvGrpSpPr>
        <p:grpSpPr>
          <a:xfrm>
            <a:off x="729589" y="5033284"/>
            <a:ext cx="2846984" cy="649910"/>
            <a:chOff x="377696" y="5760753"/>
            <a:chExt cx="2846984" cy="649910"/>
          </a:xfrm>
        </p:grpSpPr>
        <p:sp>
          <p:nvSpPr>
            <p:cNvPr id="1048768" name="文本占位符 18"/>
            <p:cNvSpPr txBox="1"/>
            <p:nvPr/>
          </p:nvSpPr>
          <p:spPr>
            <a:xfrm>
              <a:off x="377696" y="5760753"/>
              <a:ext cx="1535373" cy="6499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dirty="0">
                  <a:solidFill>
                    <a:srgbClr val="8EC220"/>
                  </a:solidFill>
                </a:rPr>
                <a:t>320bar</a:t>
              </a:r>
              <a:endParaRPr lang="zh-CN" altLang="en-US" sz="2800" dirty="0">
                <a:solidFill>
                  <a:srgbClr val="8EC220"/>
                </a:solidFill>
              </a:endParaRPr>
            </a:p>
          </p:txBody>
        </p:sp>
        <p:sp>
          <p:nvSpPr>
            <p:cNvPr id="1048770" name="文本框 10"/>
            <p:cNvSpPr txBox="1"/>
            <p:nvPr/>
          </p:nvSpPr>
          <p:spPr>
            <a:xfrm>
              <a:off x="1715934" y="5863876"/>
              <a:ext cx="1508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최대 작동 압력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endParaRPr>
            </a:p>
          </p:txBody>
        </p:sp>
      </p:grpSp>
      <p:grpSp>
        <p:nvGrpSpPr>
          <p:cNvPr id="140" name="组合 19"/>
          <p:cNvGrpSpPr/>
          <p:nvPr/>
        </p:nvGrpSpPr>
        <p:grpSpPr>
          <a:xfrm>
            <a:off x="755375" y="5651235"/>
            <a:ext cx="2439717" cy="649910"/>
            <a:chOff x="2052019" y="6313284"/>
            <a:chExt cx="2439717" cy="649910"/>
          </a:xfrm>
        </p:grpSpPr>
        <p:sp>
          <p:nvSpPr>
            <p:cNvPr id="1048771" name="文本占位符 18"/>
            <p:cNvSpPr txBox="1"/>
            <p:nvPr/>
          </p:nvSpPr>
          <p:spPr>
            <a:xfrm>
              <a:off x="2052019" y="6313284"/>
              <a:ext cx="1723586" cy="6499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rgbClr val="8EC22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＜</a:t>
              </a:r>
              <a:r>
                <a:rPr lang="en-US" altLang="zh-CN" sz="2800" dirty="0">
                  <a:solidFill>
                    <a:srgbClr val="8EC220"/>
                  </a:solidFill>
                </a:rPr>
                <a:t>78dB</a:t>
              </a:r>
              <a:endParaRPr lang="zh-CN" altLang="en-US" sz="2800" dirty="0">
                <a:solidFill>
                  <a:srgbClr val="8EC220"/>
                </a:solidFill>
              </a:endParaRPr>
            </a:p>
          </p:txBody>
        </p:sp>
        <p:sp>
          <p:nvSpPr>
            <p:cNvPr id="1048773" name="文本框 11"/>
            <p:cNvSpPr txBox="1"/>
            <p:nvPr/>
          </p:nvSpPr>
          <p:spPr>
            <a:xfrm>
              <a:off x="3439845" y="6380992"/>
              <a:ext cx="1051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>
                  <a:latin typeface="Basically A Sans Serif Light" pitchFamily="50" charset="0"/>
                </a:rPr>
                <a:t>동작 소음</a:t>
              </a:r>
              <a:endParaRPr lang="zh-CN" altLang="en-US" sz="1600" b="1" dirty="0">
                <a:latin typeface="Basically A Sans Serif Light" pitchFamily="50" charset="0"/>
              </a:endParaRPr>
            </a:p>
          </p:txBody>
        </p:sp>
      </p:grpSp>
      <p:sp>
        <p:nvSpPr>
          <p:cNvPr id="1048774" name="文本框 13"/>
          <p:cNvSpPr txBox="1"/>
          <p:nvPr/>
        </p:nvSpPr>
        <p:spPr>
          <a:xfrm>
            <a:off x="7521847" y="1579161"/>
            <a:ext cx="244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최고 브랜드의 고성능 및 내부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저누유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 유압 밸브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sp>
        <p:nvSpPr>
          <p:cNvPr id="1048775" name="文本框 15"/>
          <p:cNvSpPr txBox="1"/>
          <p:nvPr/>
        </p:nvSpPr>
        <p:spPr>
          <a:xfrm>
            <a:off x="6175567" y="4296001"/>
            <a:ext cx="2213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강력한 파워의 오일 펌프 모터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sp>
        <p:nvSpPr>
          <p:cNvPr id="1048776" name="文本框 17"/>
          <p:cNvSpPr txBox="1"/>
          <p:nvPr/>
        </p:nvSpPr>
        <p:spPr>
          <a:xfrm>
            <a:off x="6917173" y="5325699"/>
            <a:ext cx="199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충격 흡수 및 소음 감소 설계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9216863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효율적인 유압 시스템</a:t>
            </a:r>
          </a:p>
        </p:txBody>
      </p:sp>
      <p:sp>
        <p:nvSpPr>
          <p:cNvPr id="1048781" name="TextBox 8"/>
          <p:cNvSpPr txBox="1"/>
          <p:nvPr>
            <p:custDataLst>
              <p:tags r:id="rId1"/>
            </p:custDataLst>
          </p:nvPr>
        </p:nvSpPr>
        <p:spPr>
          <a:xfrm>
            <a:off x="638855" y="1422995"/>
            <a:ext cx="5742693" cy="5525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048782" name="矩形 4"/>
          <p:cNvSpPr/>
          <p:nvPr/>
        </p:nvSpPr>
        <p:spPr>
          <a:xfrm>
            <a:off x="604643" y="4140137"/>
            <a:ext cx="1805296" cy="1696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230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019114" y="3842309"/>
            <a:ext cx="1703562" cy="1528123"/>
          </a:xfrm>
          <a:prstGeom prst="rect">
            <a:avLst/>
          </a:prstGeom>
        </p:spPr>
      </p:pic>
      <p:pic>
        <p:nvPicPr>
          <p:cNvPr id="2097231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61913" y="1589697"/>
            <a:ext cx="2860439" cy="1741091"/>
          </a:xfrm>
          <a:prstGeom prst="rect">
            <a:avLst/>
          </a:prstGeom>
        </p:spPr>
      </p:pic>
      <p:pic>
        <p:nvPicPr>
          <p:cNvPr id="2097232" name="图片 60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154999" y="3842309"/>
            <a:ext cx="2076051" cy="1557037"/>
          </a:xfrm>
          <a:prstGeom prst="rect">
            <a:avLst/>
          </a:prstGeom>
        </p:spPr>
      </p:pic>
      <p:sp>
        <p:nvSpPr>
          <p:cNvPr id="1048783" name="TextBox 8"/>
          <p:cNvSpPr txBox="1"/>
          <p:nvPr>
            <p:custDataLst>
              <p:tags r:id="rId2"/>
            </p:custDataLst>
          </p:nvPr>
        </p:nvSpPr>
        <p:spPr>
          <a:xfrm>
            <a:off x="652753" y="2472392"/>
            <a:ext cx="4841884" cy="1279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8784" name="文本框 2"/>
          <p:cNvSpPr txBox="1"/>
          <p:nvPr/>
        </p:nvSpPr>
        <p:spPr>
          <a:xfrm>
            <a:off x="565075" y="1239841"/>
            <a:ext cx="719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Basically A Sans Serif Light" pitchFamily="50" charset="0"/>
              </a:rPr>
              <a:t>새로운 유압 오일 회로 원리 적용 및 파이프 라인 설계</a:t>
            </a:r>
            <a:endParaRPr lang="zh-CN" altLang="en-US" sz="2400" b="1" dirty="0">
              <a:latin typeface="Basically A Sans Serif Light" pitchFamily="50" charset="0"/>
            </a:endParaRPr>
          </a:p>
        </p:txBody>
      </p:sp>
      <p:sp>
        <p:nvSpPr>
          <p:cNvPr id="1048785" name="文本框 3"/>
          <p:cNvSpPr txBox="1"/>
          <p:nvPr/>
        </p:nvSpPr>
        <p:spPr>
          <a:xfrm>
            <a:off x="638855" y="2359741"/>
            <a:ext cx="4511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대구경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 유압 밸브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+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압력 손실이 적은 파이프라인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sp>
        <p:nvSpPr>
          <p:cNvPr id="1048786" name="文本框 5"/>
          <p:cNvSpPr txBox="1"/>
          <p:nvPr/>
        </p:nvSpPr>
        <p:spPr>
          <a:xfrm>
            <a:off x="652753" y="3330788"/>
            <a:ext cx="4007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더욱 향상된 안정성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정밀성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,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에너지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절약성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grpSp>
        <p:nvGrpSpPr>
          <p:cNvPr id="144" name="组合 13"/>
          <p:cNvGrpSpPr/>
          <p:nvPr/>
        </p:nvGrpSpPr>
        <p:grpSpPr>
          <a:xfrm>
            <a:off x="826603" y="4460712"/>
            <a:ext cx="3115567" cy="692714"/>
            <a:chOff x="727120" y="4726065"/>
            <a:chExt cx="3115567" cy="692714"/>
          </a:xfrm>
        </p:grpSpPr>
        <p:sp>
          <p:nvSpPr>
            <p:cNvPr id="1048787" name="文本占位符 18"/>
            <p:cNvSpPr txBox="1"/>
            <p:nvPr/>
          </p:nvSpPr>
          <p:spPr>
            <a:xfrm>
              <a:off x="727120" y="4726065"/>
              <a:ext cx="1324136" cy="6927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200" dirty="0">
                  <a:solidFill>
                    <a:srgbClr val="8EC220"/>
                  </a:solidFill>
                </a:rPr>
                <a:t>25%</a:t>
              </a:r>
              <a:endParaRPr lang="zh-CN" altLang="en-US" sz="3200" dirty="0">
                <a:solidFill>
                  <a:srgbClr val="8EC220"/>
                </a:solidFill>
              </a:endParaRPr>
            </a:p>
          </p:txBody>
        </p:sp>
        <p:sp>
          <p:nvSpPr>
            <p:cNvPr id="1048789" name="文本框 6"/>
            <p:cNvSpPr txBox="1"/>
            <p:nvPr/>
          </p:nvSpPr>
          <p:spPr>
            <a:xfrm>
              <a:off x="1742432" y="4853540"/>
              <a:ext cx="2100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>
                  <a:latin typeface="Basically A Sans Serif Light" pitchFamily="50" charset="0"/>
                </a:rPr>
                <a:t>유압 오일의 필요량 감소</a:t>
              </a:r>
              <a:endParaRPr lang="zh-CN" altLang="en-US" sz="1400" b="1" dirty="0">
                <a:latin typeface="Basically A Sans Serif Light" pitchFamily="50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9216863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특허 받은 이중 채널 </a:t>
            </a:r>
            <a:r>
              <a:rPr lang="ko-KR" altLang="en-US" dirty="0" err="1">
                <a:latin typeface="Basically A Sans Serif Light" pitchFamily="50" charset="0"/>
              </a:rPr>
              <a:t>열유</a:t>
            </a:r>
            <a:r>
              <a:rPr lang="ko-KR" altLang="en-US" dirty="0">
                <a:latin typeface="Basically A Sans Serif Light" pitchFamily="50" charset="0"/>
              </a:rPr>
              <a:t> 온도 제어 장치</a:t>
            </a:r>
            <a:endParaRPr lang="zh-CN" altLang="en-US" dirty="0">
              <a:latin typeface="Basically A Sans Serif Light" pitchFamily="50" charset="0"/>
            </a:endParaRPr>
          </a:p>
        </p:txBody>
      </p:sp>
      <p:pic>
        <p:nvPicPr>
          <p:cNvPr id="2097233" name="图片 31"/>
          <p:cNvPicPr>
            <a:picLocks noChangeAspect="1"/>
          </p:cNvPicPr>
          <p:nvPr/>
        </p:nvPicPr>
        <p:blipFill rotWithShape="1">
          <a:blip r:embed="rId3" cstate="email"/>
          <a:srcRect b="-157"/>
          <a:stretch>
            <a:fillRect/>
          </a:stretch>
        </p:blipFill>
        <p:spPr>
          <a:xfrm>
            <a:off x="8003995" y="1813354"/>
            <a:ext cx="3702377" cy="2701495"/>
          </a:xfrm>
          <a:prstGeom prst="rect">
            <a:avLst/>
          </a:prstGeom>
        </p:spPr>
      </p:pic>
      <p:sp>
        <p:nvSpPr>
          <p:cNvPr id="1048794" name="文本框 19"/>
          <p:cNvSpPr txBox="1"/>
          <p:nvPr/>
        </p:nvSpPr>
        <p:spPr>
          <a:xfrm>
            <a:off x="560778" y="1766624"/>
            <a:ext cx="7750306" cy="10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듀얼 채널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냉각 및 난방에 대한 지능형 제어</a:t>
            </a:r>
          </a:p>
          <a:p>
            <a:pPr marL="28575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완전히 밀폐된 오일 채널 </a:t>
            </a:r>
          </a:p>
          <a:p>
            <a:pPr marL="285750" indent="-285750">
              <a:lnSpc>
                <a:spcPct val="18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압력 모니터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&amp;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오일 레벨 모니터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&amp;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고온 보호</a:t>
            </a:r>
            <a:endParaRPr lang="en-GB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graphicFrame>
        <p:nvGraphicFramePr>
          <p:cNvPr id="4194305" name="表格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899688"/>
              </p:ext>
            </p:extLst>
          </p:nvPr>
        </p:nvGraphicFramePr>
        <p:xfrm>
          <a:off x="647700" y="3712815"/>
          <a:ext cx="3805217" cy="1139495"/>
        </p:xfrm>
        <a:graphic>
          <a:graphicData uri="http://schemas.openxmlformats.org/drawingml/2006/table">
            <a:tbl>
              <a:tblPr firstRow="1" firstCol="1" bandRow="1"/>
              <a:tblGrid>
                <a:gridCol w="1094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400" kern="100" dirty="0"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zh-CN" sz="1400" kern="100" dirty="0"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1400" kern="100" dirty="0"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zh-CN" sz="1400" kern="100" dirty="0">
                        <a:effectLst/>
                        <a:latin typeface="思源黑体 CN Normal" panose="020B0400000000000000" pitchFamily="34" charset="-122"/>
                        <a:ea typeface="思源黑体 CN Normal" panose="020B0400000000000000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8796" name="文本框 5"/>
          <p:cNvSpPr txBox="1"/>
          <p:nvPr/>
        </p:nvSpPr>
        <p:spPr>
          <a:xfrm>
            <a:off x="586766" y="3789500"/>
            <a:ext cx="123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가열 속도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sp>
        <p:nvSpPr>
          <p:cNvPr id="1048797" name="文本框 6"/>
          <p:cNvSpPr txBox="1"/>
          <p:nvPr/>
        </p:nvSpPr>
        <p:spPr>
          <a:xfrm>
            <a:off x="610861" y="4346655"/>
            <a:ext cx="112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냉각 속도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sp>
        <p:nvSpPr>
          <p:cNvPr id="1048798" name="文本框 7"/>
          <p:cNvSpPr txBox="1"/>
          <p:nvPr/>
        </p:nvSpPr>
        <p:spPr>
          <a:xfrm>
            <a:off x="1934517" y="3887929"/>
            <a:ext cx="2392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From 40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℃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 to 80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℃：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35min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sp>
        <p:nvSpPr>
          <p:cNvPr id="1048799" name="文本框 8"/>
          <p:cNvSpPr txBox="1"/>
          <p:nvPr/>
        </p:nvSpPr>
        <p:spPr>
          <a:xfrm>
            <a:off x="1902511" y="4398214"/>
            <a:ext cx="2196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From 80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 ℃ 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to  40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 ℃</a:t>
            </a:r>
            <a:r>
              <a: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: 25min</a:t>
            </a:r>
          </a:p>
        </p:txBody>
      </p:sp>
      <p:sp>
        <p:nvSpPr>
          <p:cNvPr id="1048800" name="文本框 10"/>
          <p:cNvSpPr txBox="1"/>
          <p:nvPr/>
        </p:nvSpPr>
        <p:spPr>
          <a:xfrm>
            <a:off x="526817" y="6336843"/>
            <a:ext cx="449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참고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실험실에서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3000cc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사출 장치를 기반으로 한 테스트 데이터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9" name="组合 14"/>
          <p:cNvGrpSpPr/>
          <p:nvPr/>
        </p:nvGrpSpPr>
        <p:grpSpPr>
          <a:xfrm>
            <a:off x="553271" y="5271847"/>
            <a:ext cx="3886348" cy="776320"/>
            <a:chOff x="1192159" y="4903146"/>
            <a:chExt cx="3886348" cy="776320"/>
          </a:xfrm>
        </p:grpSpPr>
        <p:sp>
          <p:nvSpPr>
            <p:cNvPr id="1048801" name="下箭头 69"/>
            <p:cNvSpPr/>
            <p:nvPr/>
          </p:nvSpPr>
          <p:spPr>
            <a:xfrm flipV="1">
              <a:off x="2059828" y="4903146"/>
              <a:ext cx="288758" cy="524003"/>
            </a:xfrm>
            <a:prstGeom prst="downArrow">
              <a:avLst/>
            </a:prstGeom>
            <a:solidFill>
              <a:srgbClr val="8EC220"/>
            </a:solidFill>
            <a:ln>
              <a:solidFill>
                <a:srgbClr val="8EC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50" name="组合 9"/>
            <p:cNvGrpSpPr/>
            <p:nvPr/>
          </p:nvGrpSpPr>
          <p:grpSpPr>
            <a:xfrm>
              <a:off x="1192159" y="4939709"/>
              <a:ext cx="3886348" cy="739757"/>
              <a:chOff x="1192159" y="4939709"/>
              <a:chExt cx="3886348" cy="739757"/>
            </a:xfrm>
          </p:grpSpPr>
          <p:sp>
            <p:nvSpPr>
              <p:cNvPr id="1048802" name="文本占位符 18"/>
              <p:cNvSpPr txBox="1"/>
              <p:nvPr/>
            </p:nvSpPr>
            <p:spPr>
              <a:xfrm>
                <a:off x="1192159" y="5006192"/>
                <a:ext cx="2694773" cy="67327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900" kern="1200" spc="1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SemiBold" pitchFamily="50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rgbClr val="8EC220"/>
                    </a:solidFill>
                  </a:rPr>
                  <a:t>50%</a:t>
                </a:r>
                <a:endParaRPr lang="zh-CN" altLang="en-US" sz="2400" dirty="0">
                  <a:solidFill>
                    <a:srgbClr val="8EC220"/>
                  </a:solidFill>
                </a:endParaRPr>
              </a:p>
            </p:txBody>
          </p:sp>
          <p:sp>
            <p:nvSpPr>
              <p:cNvPr id="1048804" name="文本框 11"/>
              <p:cNvSpPr txBox="1"/>
              <p:nvPr/>
            </p:nvSpPr>
            <p:spPr>
              <a:xfrm>
                <a:off x="2355228" y="4939709"/>
                <a:ext cx="2723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</a:rPr>
                  <a:t>가열</a:t>
                </a:r>
                <a:r>
                  <a:rPr lang="en-US" altLang="ko-K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</a:rPr>
                  <a:t>/</a:t>
                </a:r>
                <a:r>
                  <a:rPr lang="ko-KR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</a:rPr>
                  <a:t>냉각 속도 향상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endParaRPr>
              </a:p>
            </p:txBody>
          </p:sp>
        </p:grpSp>
      </p:grpSp>
      <p:grpSp>
        <p:nvGrpSpPr>
          <p:cNvPr id="152" name="组合 15"/>
          <p:cNvGrpSpPr/>
          <p:nvPr/>
        </p:nvGrpSpPr>
        <p:grpSpPr>
          <a:xfrm>
            <a:off x="4479441" y="5169910"/>
            <a:ext cx="3728293" cy="612587"/>
            <a:chOff x="4792810" y="5160995"/>
            <a:chExt cx="3728293" cy="612587"/>
          </a:xfrm>
        </p:grpSpPr>
        <p:sp>
          <p:nvSpPr>
            <p:cNvPr id="1048805" name="文本占位符 18"/>
            <p:cNvSpPr txBox="1"/>
            <p:nvPr/>
          </p:nvSpPr>
          <p:spPr>
            <a:xfrm>
              <a:off x="4792810" y="5299495"/>
              <a:ext cx="2313488" cy="47408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8EC220"/>
                  </a:solidFill>
                </a:rPr>
                <a:t>45%</a:t>
              </a:r>
              <a:endParaRPr lang="zh-CN" altLang="en-US" sz="2400" dirty="0">
                <a:solidFill>
                  <a:srgbClr val="8EC220"/>
                </a:solidFill>
              </a:endParaRPr>
            </a:p>
          </p:txBody>
        </p:sp>
        <p:sp>
          <p:nvSpPr>
            <p:cNvPr id="1048807" name="下箭头 70"/>
            <p:cNvSpPr/>
            <p:nvPr/>
          </p:nvSpPr>
          <p:spPr>
            <a:xfrm>
              <a:off x="5591635" y="5239387"/>
              <a:ext cx="352678" cy="534195"/>
            </a:xfrm>
            <a:prstGeom prst="downArrow">
              <a:avLst/>
            </a:prstGeom>
            <a:solidFill>
              <a:srgbClr val="8EC220"/>
            </a:solidFill>
            <a:ln>
              <a:solidFill>
                <a:srgbClr val="8EC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8808" name="文本框 12"/>
            <p:cNvSpPr txBox="1"/>
            <p:nvPr/>
          </p:nvSpPr>
          <p:spPr>
            <a:xfrm>
              <a:off x="5981811" y="5160995"/>
              <a:ext cx="2539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전력 소비 감소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endParaRPr>
            </a:p>
          </p:txBody>
        </p:sp>
      </p:grpSp>
      <p:grpSp>
        <p:nvGrpSpPr>
          <p:cNvPr id="154" name="组合 16"/>
          <p:cNvGrpSpPr/>
          <p:nvPr/>
        </p:nvGrpSpPr>
        <p:grpSpPr>
          <a:xfrm>
            <a:off x="8207734" y="5181387"/>
            <a:ext cx="3728293" cy="641934"/>
            <a:chOff x="7733043" y="4835690"/>
            <a:chExt cx="3728293" cy="641934"/>
          </a:xfrm>
        </p:grpSpPr>
        <p:sp>
          <p:nvSpPr>
            <p:cNvPr id="1048809" name="文本占位符 18"/>
            <p:cNvSpPr txBox="1"/>
            <p:nvPr/>
          </p:nvSpPr>
          <p:spPr>
            <a:xfrm>
              <a:off x="7733043" y="5003537"/>
              <a:ext cx="2313488" cy="47408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rgbClr val="8EC220"/>
                  </a:solidFill>
                </a:rPr>
                <a:t>40%</a:t>
              </a:r>
              <a:endParaRPr lang="zh-CN" altLang="en-US" sz="2400" dirty="0">
                <a:solidFill>
                  <a:srgbClr val="8EC220"/>
                </a:solidFill>
              </a:endParaRPr>
            </a:p>
          </p:txBody>
        </p:sp>
        <p:sp>
          <p:nvSpPr>
            <p:cNvPr id="1048811" name="下箭头 63"/>
            <p:cNvSpPr/>
            <p:nvPr/>
          </p:nvSpPr>
          <p:spPr>
            <a:xfrm>
              <a:off x="8537110" y="4891759"/>
              <a:ext cx="352678" cy="534195"/>
            </a:xfrm>
            <a:prstGeom prst="downArrow">
              <a:avLst/>
            </a:prstGeom>
            <a:solidFill>
              <a:srgbClr val="8EC220"/>
            </a:solidFill>
            <a:ln>
              <a:solidFill>
                <a:srgbClr val="8EC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8812" name="文本框 13"/>
            <p:cNvSpPr txBox="1"/>
            <p:nvPr/>
          </p:nvSpPr>
          <p:spPr>
            <a:xfrm>
              <a:off x="8954487" y="4835690"/>
              <a:ext cx="2506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열유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</a:rPr>
                <a:t> 필요량 감소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矩形 6"/>
          <p:cNvSpPr/>
          <p:nvPr/>
        </p:nvSpPr>
        <p:spPr>
          <a:xfrm>
            <a:off x="5339080" y="3997960"/>
            <a:ext cx="6852920" cy="2860040"/>
          </a:xfrm>
          <a:prstGeom prst="rect">
            <a:avLst/>
          </a:prstGeom>
          <a:gradFill>
            <a:gsLst>
              <a:gs pos="0">
                <a:srgbClr val="8EC220"/>
              </a:gs>
              <a:gs pos="100000">
                <a:srgbClr val="8EC22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5" name="文本框 14"/>
          <p:cNvSpPr txBox="1"/>
          <p:nvPr>
            <p:custDataLst>
              <p:tags r:id="rId1"/>
            </p:custDataLst>
          </p:nvPr>
        </p:nvSpPr>
        <p:spPr>
          <a:xfrm>
            <a:off x="462279" y="1353820"/>
            <a:ext cx="1041482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ko-KR" b="1" spc="200" dirty="0">
                <a:solidFill>
                  <a:srgbClr val="3E3A3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A3 </a:t>
            </a:r>
            <a:r>
              <a:rPr lang="ko-KR" altLang="en-US" b="1" spc="200" dirty="0">
                <a:solidFill>
                  <a:srgbClr val="3E3A3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시리즈</a:t>
            </a:r>
            <a:r>
              <a:rPr lang="en-US" altLang="ko-KR" b="1" spc="200" dirty="0">
                <a:solidFill>
                  <a:srgbClr val="3E3A3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, </a:t>
            </a:r>
            <a:r>
              <a:rPr lang="ko-KR" altLang="en-US" b="1" spc="200" dirty="0">
                <a:solidFill>
                  <a:srgbClr val="3E3A39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새롭게 업그레이드되어 고객 요구를 충족합니다</a:t>
            </a:r>
            <a:endParaRPr lang="zh-CN" altLang="en-US" b="1" spc="200" dirty="0">
              <a:solidFill>
                <a:srgbClr val="3E3A39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  <a:sym typeface="+mn-ea"/>
            </a:endParaRPr>
          </a:p>
        </p:txBody>
      </p:sp>
      <p:sp>
        <p:nvSpPr>
          <p:cNvPr id="1048586" name="文本框 8"/>
          <p:cNvSpPr txBox="1"/>
          <p:nvPr>
            <p:custDataLst>
              <p:tags r:id="rId2"/>
            </p:custDataLst>
          </p:nvPr>
        </p:nvSpPr>
        <p:spPr>
          <a:xfrm>
            <a:off x="554990" y="2285365"/>
            <a:ext cx="4535805" cy="28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8EC220"/>
              </a:buClr>
              <a:buFont typeface="Wingdings" panose="05000000000000000000" charset="0"/>
              <a:buChar char="l"/>
            </a:pP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최신 고무 사출 성형 기술과 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YIZUMI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의 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CBB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를 통합한 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A3 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시리즈 기계는 성형 성능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, 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신뢰성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, 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사용 편의성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, 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유지보수 및 수명 주기 측면에서 크게 최적화되고 업그레이드되었습니다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.</a:t>
            </a:r>
          </a:p>
          <a:p>
            <a:pPr>
              <a:lnSpc>
                <a:spcPct val="150000"/>
              </a:lnSpc>
              <a:buClr>
                <a:srgbClr val="8EC220"/>
              </a:buClr>
            </a:pPr>
            <a:endParaRPr lang="en-US" altLang="zh-CN" sz="1200" spc="200" dirty="0">
              <a:solidFill>
                <a:schemeClr val="bg1">
                  <a:lumMod val="50000"/>
                </a:schemeClr>
              </a:solidFill>
              <a:latin typeface="Basically A Sans Serif" pitchFamily="50" charset="0"/>
              <a:ea typeface="思源黑体 CN Normal" panose="020B0400000000000000" pitchFamily="34" charset="-122"/>
              <a:cs typeface="+mj-lt"/>
            </a:endParaRPr>
          </a:p>
          <a:p>
            <a:pPr marL="285750" indent="-285750">
              <a:lnSpc>
                <a:spcPct val="150000"/>
              </a:lnSpc>
              <a:buClr>
                <a:srgbClr val="8EC220"/>
              </a:buClr>
              <a:buFont typeface="Wingdings" panose="05000000000000000000" charset="0"/>
              <a:buChar char="l"/>
            </a:pP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고무 제품의 지능형 제조를 위한 최상의 선택입니다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.</a:t>
            </a:r>
          </a:p>
          <a:p>
            <a:pPr>
              <a:lnSpc>
                <a:spcPct val="150000"/>
              </a:lnSpc>
              <a:buClr>
                <a:srgbClr val="8EC220"/>
              </a:buClr>
            </a:pPr>
            <a:endParaRPr lang="en-US" altLang="zh-CN" sz="1200" spc="200" dirty="0">
              <a:solidFill>
                <a:schemeClr val="bg1">
                  <a:lumMod val="50000"/>
                </a:schemeClr>
              </a:solidFill>
              <a:latin typeface="Basically A Sans Serif" pitchFamily="50" charset="0"/>
              <a:ea typeface="思源黑体 CN Normal" panose="020B0400000000000000" pitchFamily="34" charset="-122"/>
              <a:cs typeface="+mj-lt"/>
            </a:endParaRPr>
          </a:p>
          <a:p>
            <a:pPr marL="285750" indent="-285750">
              <a:lnSpc>
                <a:spcPct val="150000"/>
              </a:lnSpc>
              <a:buClr>
                <a:srgbClr val="8EC220"/>
              </a:buClr>
              <a:buFont typeface="Wingdings" panose="05000000000000000000" charset="0"/>
              <a:buChar char="l"/>
            </a:pP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적용 유연성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, 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편의성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, 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에너지 절감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, </a:t>
            </a:r>
            <a:r>
              <a:rPr lang="ko-KR" altLang="en-US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안전성에서 완전히 새로운 경험을 제공합니다</a:t>
            </a:r>
            <a:r>
              <a:rPr lang="en-US" altLang="ko-KR" sz="1200" spc="200" dirty="0">
                <a:solidFill>
                  <a:schemeClr val="bg1">
                    <a:lumMod val="50000"/>
                  </a:schemeClr>
                </a:solidFill>
                <a:latin typeface="Basically A Sans Serif" pitchFamily="50" charset="0"/>
                <a:ea typeface="思源黑体 CN Normal" panose="020B0400000000000000" pitchFamily="34" charset="-122"/>
                <a:cs typeface="+mj-lt"/>
              </a:rPr>
              <a:t>.</a:t>
            </a:r>
            <a:endParaRPr sz="1200" spc="200" noProof="1">
              <a:solidFill>
                <a:schemeClr val="bg1">
                  <a:lumMod val="50000"/>
                </a:schemeClr>
              </a:solidFill>
              <a:latin typeface="Basically A Sans Serif" pitchFamily="50" charset="0"/>
              <a:ea typeface="思源黑体 CN Normal" panose="020B0400000000000000" pitchFamily="34" charset="-122"/>
              <a:cs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1200" spc="200" noProof="1">
              <a:solidFill>
                <a:schemeClr val="bg1">
                  <a:lumMod val="50000"/>
                </a:schemeClr>
              </a:solidFill>
              <a:latin typeface="Basically A Sans Serif" pitchFamily="50" charset="0"/>
              <a:ea typeface="思源黑体 CN Normal" panose="020B0400000000000000" pitchFamily="34" charset="-122"/>
              <a:cs typeface="+mj-lt"/>
            </a:endParaRPr>
          </a:p>
        </p:txBody>
      </p:sp>
      <p:pic>
        <p:nvPicPr>
          <p:cNvPr id="2097155" name="图片 3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0462253" y="577131"/>
            <a:ext cx="1120330" cy="198000"/>
          </a:xfrm>
          <a:prstGeom prst="rect">
            <a:avLst/>
          </a:prstGeom>
        </p:spPr>
      </p:pic>
      <p:pic>
        <p:nvPicPr>
          <p:cNvPr id="2097156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email"/>
          <a:stretch>
            <a:fillRect/>
          </a:stretch>
        </p:blipFill>
        <p:spPr>
          <a:xfrm>
            <a:off x="641889" y="6350902"/>
            <a:ext cx="1581429" cy="90000"/>
          </a:xfrm>
          <a:prstGeom prst="rect">
            <a:avLst/>
          </a:prstGeom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79490" y="2060154"/>
            <a:ext cx="2207730" cy="3090822"/>
          </a:xfrm>
          <a:prstGeom prst="rect">
            <a:avLst/>
          </a:prstGeom>
        </p:spPr>
      </p:pic>
      <p:pic>
        <p:nvPicPr>
          <p:cNvPr id="2097158" name="图片 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476639" y="1875790"/>
            <a:ext cx="3525942" cy="3275186"/>
          </a:xfrm>
          <a:prstGeom prst="rect">
            <a:avLst/>
          </a:prstGeom>
        </p:spPr>
      </p:pic>
      <p:sp>
        <p:nvSpPr>
          <p:cNvPr id="1048587" name="文本占位符 1"/>
          <p:cNvSpPr txBox="1"/>
          <p:nvPr/>
        </p:nvSpPr>
        <p:spPr>
          <a:xfrm>
            <a:off x="495308" y="477618"/>
            <a:ext cx="9216863" cy="40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b="1" dirty="0">
                <a:solidFill>
                  <a:srgbClr val="87B828"/>
                </a:solidFill>
                <a:latin typeface="Basically A Sans Serif Light" pitchFamily="50" charset="0"/>
                <a:ea typeface="思源黑体 CN Bold" panose="020B0800000000000000" pitchFamily="34" charset="-122"/>
              </a:rPr>
              <a:t>개발 배경</a:t>
            </a:r>
            <a:endParaRPr lang="zh-CN" altLang="en-US" b="1" dirty="0">
              <a:solidFill>
                <a:srgbClr val="87B828"/>
              </a:solidFill>
              <a:latin typeface="Basically A Sans Serif Light" pitchFamily="50" charset="0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4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08570" y="3897103"/>
            <a:ext cx="3728142" cy="2097396"/>
          </a:xfrm>
          <a:prstGeom prst="rect">
            <a:avLst/>
          </a:prstGeom>
        </p:spPr>
      </p:pic>
      <p:pic>
        <p:nvPicPr>
          <p:cNvPr id="2097235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08570" y="1372745"/>
            <a:ext cx="3728142" cy="2485428"/>
          </a:xfrm>
          <a:prstGeom prst="rect">
            <a:avLst/>
          </a:prstGeom>
        </p:spPr>
      </p:pic>
      <p:sp>
        <p:nvSpPr>
          <p:cNvPr id="1048816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9216863" cy="407600"/>
          </a:xfrm>
        </p:spPr>
        <p:txBody>
          <a:bodyPr/>
          <a:lstStyle/>
          <a:p>
            <a:r>
              <a:rPr lang="ko-KR" altLang="en-US" dirty="0" err="1">
                <a:latin typeface="Basically A Sans Serif Light" pitchFamily="50" charset="0"/>
              </a:rPr>
              <a:t>열판</a:t>
            </a:r>
            <a:r>
              <a:rPr lang="ko-KR" altLang="en-US" dirty="0">
                <a:latin typeface="Basically A Sans Serif Light" pitchFamily="50" charset="0"/>
              </a:rPr>
              <a:t> 온도 제어</a:t>
            </a:r>
            <a:endParaRPr lang="en-US" altLang="zh-CN" dirty="0">
              <a:latin typeface="Basically A Sans Serif Light" pitchFamily="50" charset="0"/>
            </a:endParaRPr>
          </a:p>
        </p:txBody>
      </p:sp>
      <p:sp>
        <p:nvSpPr>
          <p:cNvPr id="1048817" name="矩形 8"/>
          <p:cNvSpPr/>
          <p:nvPr/>
        </p:nvSpPr>
        <p:spPr>
          <a:xfrm>
            <a:off x="593090" y="1244617"/>
            <a:ext cx="658155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업그레이드된 기능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,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정밀한 제어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3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존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히팅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 제어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표준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，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SSR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장착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각 </a:t>
            </a:r>
            <a:r>
              <a:rPr lang="ko-KR" altLang="en-US" sz="1200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히팅</a:t>
            </a:r>
            <a:r>
              <a:rPr lang="ko-KR" altLang="en-US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  <a:cs typeface="Times New Roman" panose="02020603050405020304" pitchFamily="18" charset="0"/>
              </a:rPr>
              <a:t> 카트리지의 열 전류 모니터링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Normal" panose="020B0400000000000000" pitchFamily="34" charset="-122"/>
            </a:endParaRPr>
          </a:p>
        </p:txBody>
      </p:sp>
      <p:sp>
        <p:nvSpPr>
          <p:cNvPr id="1048818" name="矩形 9"/>
          <p:cNvSpPr/>
          <p:nvPr/>
        </p:nvSpPr>
        <p:spPr>
          <a:xfrm>
            <a:off x="643499" y="4366469"/>
            <a:ext cx="7518400" cy="1264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열 방사 감소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,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기계 </a:t>
            </a:r>
            <a:r>
              <a:rPr lang="ko-KR" alt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플래튼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 온도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10%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감소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두께가 증가한 고강도 저열전도율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단열판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전면과 후면에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절연판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 설치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  <a:ea typeface="思源黑体 CN Normal" panose="020B0400000000000000" pitchFamily="34" charset="-122"/>
            </a:endParaRPr>
          </a:p>
        </p:txBody>
      </p:sp>
      <p:sp>
        <p:nvSpPr>
          <p:cNvPr id="1048819" name="文本框 10"/>
          <p:cNvSpPr txBox="1"/>
          <p:nvPr/>
        </p:nvSpPr>
        <p:spPr>
          <a:xfrm>
            <a:off x="593090" y="2874203"/>
            <a:ext cx="7302500" cy="710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indent="0">
              <a:buNone/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과학적 설계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, 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더 높은 효율성</a:t>
            </a:r>
          </a:p>
          <a:p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온도 분포 설계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</a:rPr>
              <a:t>가장자리에서 높고 중간에서 낮음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 Light" pitchFamily="50" charset="0"/>
            </a:endParaRPr>
          </a:p>
        </p:txBody>
      </p:sp>
      <p:cxnSp>
        <p:nvCxnSpPr>
          <p:cNvPr id="3145762" name="直接连接符 13"/>
          <p:cNvCxnSpPr>
            <a:cxnSpLocks/>
          </p:cNvCxnSpPr>
          <p:nvPr/>
        </p:nvCxnSpPr>
        <p:spPr>
          <a:xfrm>
            <a:off x="643499" y="2322640"/>
            <a:ext cx="553822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3" name="直接连接符 17"/>
          <p:cNvCxnSpPr>
            <a:cxnSpLocks/>
          </p:cNvCxnSpPr>
          <p:nvPr/>
        </p:nvCxnSpPr>
        <p:spPr>
          <a:xfrm>
            <a:off x="6181725" y="2322640"/>
            <a:ext cx="2644775" cy="59070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4" name="直接连接符 18"/>
          <p:cNvCxnSpPr>
            <a:cxnSpLocks/>
          </p:cNvCxnSpPr>
          <p:nvPr/>
        </p:nvCxnSpPr>
        <p:spPr>
          <a:xfrm>
            <a:off x="643499" y="3865410"/>
            <a:ext cx="607162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直接连接符 20"/>
          <p:cNvCxnSpPr>
            <a:cxnSpLocks/>
          </p:cNvCxnSpPr>
          <p:nvPr/>
        </p:nvCxnSpPr>
        <p:spPr>
          <a:xfrm>
            <a:off x="6715125" y="3865410"/>
            <a:ext cx="2483094" cy="82209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6" name="直接连接符 25"/>
          <p:cNvCxnSpPr>
            <a:cxnSpLocks/>
          </p:cNvCxnSpPr>
          <p:nvPr/>
        </p:nvCxnSpPr>
        <p:spPr>
          <a:xfrm flipV="1">
            <a:off x="6505311" y="4597622"/>
            <a:ext cx="2089150" cy="81652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直接连接符 26"/>
          <p:cNvCxnSpPr>
            <a:cxnSpLocks/>
          </p:cNvCxnSpPr>
          <p:nvPr/>
        </p:nvCxnSpPr>
        <p:spPr>
          <a:xfrm>
            <a:off x="593090" y="5396607"/>
            <a:ext cx="592875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6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823" name="矩形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825" name="矩形 6"/>
          <p:cNvSpPr/>
          <p:nvPr/>
        </p:nvSpPr>
        <p:spPr>
          <a:xfrm>
            <a:off x="2833819" y="3967609"/>
            <a:ext cx="656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실용적인 안전 설계로 안전하고 효율적인 생산이 </a:t>
            </a:r>
            <a:r>
              <a:rPr lang="ko-KR" altLang="en-US" b="1" dirty="0" err="1">
                <a:solidFill>
                  <a:schemeClr val="bg1"/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가는ㅇ합니다</a:t>
            </a:r>
            <a:r>
              <a:rPr lang="en-US" altLang="ko-KR" b="1" dirty="0">
                <a:solidFill>
                  <a:schemeClr val="bg1"/>
                </a:solidFill>
                <a:latin typeface="Basically A Sans Serif Light" pitchFamily="50" charset="0"/>
                <a:ea typeface="思源黑体 CN Normal" panose="020B0400000000000000" pitchFamily="34" charset="-122"/>
              </a:rPr>
              <a:t>.</a:t>
            </a:r>
          </a:p>
        </p:txBody>
      </p:sp>
      <p:sp>
        <p:nvSpPr>
          <p:cNvPr id="1048826" name="文本框 1"/>
          <p:cNvSpPr txBox="1"/>
          <p:nvPr/>
        </p:nvSpPr>
        <p:spPr>
          <a:xfrm>
            <a:off x="5139703" y="2651152"/>
            <a:ext cx="2122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6600" dirty="0">
                <a:solidFill>
                  <a:srgbClr val="8EC220"/>
                </a:solidFill>
                <a:latin typeface="Basically A Sans Serif Medium" pitchFamily="50" charset="0"/>
              </a:rPr>
              <a:t>안전</a:t>
            </a:r>
            <a:endParaRPr lang="zh-CN" altLang="en-US" sz="6600" dirty="0">
              <a:solidFill>
                <a:srgbClr val="8EC220"/>
              </a:solidFill>
              <a:latin typeface="Basically A Sans Serif Medium" pitchFamily="50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0" y="477838"/>
            <a:ext cx="9407525" cy="407987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실용적이고 효과적인 안전 설계</a:t>
            </a:r>
            <a:endParaRPr lang="zh-CN" altLang="en-US" dirty="0">
              <a:latin typeface="Basically A Sans Serif Light" pitchFamily="50" charset="0"/>
            </a:endParaRPr>
          </a:p>
        </p:txBody>
      </p:sp>
      <p:graphicFrame>
        <p:nvGraphicFramePr>
          <p:cNvPr id="4194306" name="图示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903941"/>
              </p:ext>
            </p:extLst>
          </p:nvPr>
        </p:nvGraphicFramePr>
        <p:xfrm>
          <a:off x="610461" y="3552786"/>
          <a:ext cx="3193919" cy="257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5" name="组合 1"/>
          <p:cNvGrpSpPr/>
          <p:nvPr/>
        </p:nvGrpSpPr>
        <p:grpSpPr>
          <a:xfrm>
            <a:off x="5611805" y="1342499"/>
            <a:ext cx="6227770" cy="3908107"/>
            <a:chOff x="3930520" y="1136729"/>
            <a:chExt cx="6227770" cy="3908107"/>
          </a:xfrm>
        </p:grpSpPr>
        <p:pic>
          <p:nvPicPr>
            <p:cNvPr id="2097237" name="Picture 2" descr="右置350T钣金组合序号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930520" y="2823260"/>
              <a:ext cx="2504994" cy="1811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238" name="图片 21"/>
            <p:cNvPicPr>
              <a:picLocks noChangeAspect="1"/>
            </p:cNvPicPr>
            <p:nvPr/>
          </p:nvPicPr>
          <p:blipFill rotWithShape="1">
            <a:blip r:embed="rId9" cstate="email"/>
            <a:srcRect/>
            <a:stretch>
              <a:fillRect/>
            </a:stretch>
          </p:blipFill>
          <p:spPr>
            <a:xfrm>
              <a:off x="3930520" y="1208499"/>
              <a:ext cx="2504994" cy="1397124"/>
            </a:xfrm>
            <a:prstGeom prst="rect">
              <a:avLst/>
            </a:prstGeom>
          </p:spPr>
        </p:pic>
        <p:pic>
          <p:nvPicPr>
            <p:cNvPr id="2097239" name="图片 22"/>
            <p:cNvPicPr>
              <a:picLocks noChangeAspect="1"/>
            </p:cNvPicPr>
            <p:nvPr/>
          </p:nvPicPr>
          <p:blipFill rotWithShape="1">
            <a:blip r:embed="rId10" cstate="email"/>
            <a:srcRect/>
            <a:stretch>
              <a:fillRect/>
            </a:stretch>
          </p:blipFill>
          <p:spPr>
            <a:xfrm>
              <a:off x="6708435" y="1136729"/>
              <a:ext cx="3218240" cy="1468893"/>
            </a:xfrm>
            <a:prstGeom prst="rect">
              <a:avLst/>
            </a:prstGeom>
          </p:spPr>
        </p:pic>
        <p:pic>
          <p:nvPicPr>
            <p:cNvPr id="2097240" name="图片 24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6708435" y="2980616"/>
              <a:ext cx="1421403" cy="1464384"/>
            </a:xfrm>
            <a:prstGeom prst="rect">
              <a:avLst/>
            </a:prstGeom>
          </p:spPr>
        </p:pic>
        <p:pic>
          <p:nvPicPr>
            <p:cNvPr id="2097241" name="图片 26"/>
            <p:cNvPicPr>
              <a:picLocks noChangeAspect="1"/>
            </p:cNvPicPr>
            <p:nvPr/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>
              <a:off x="8241210" y="2980616"/>
              <a:ext cx="1685465" cy="1464384"/>
            </a:xfrm>
            <a:prstGeom prst="rect">
              <a:avLst/>
            </a:prstGeom>
          </p:spPr>
        </p:pic>
        <p:sp>
          <p:nvSpPr>
            <p:cNvPr id="1048831" name="矩形 9"/>
            <p:cNvSpPr/>
            <p:nvPr/>
          </p:nvSpPr>
          <p:spPr>
            <a:xfrm>
              <a:off x="4052766" y="4707050"/>
              <a:ext cx="2090800" cy="337785"/>
            </a:xfrm>
            <a:prstGeom prst="rect">
              <a:avLst/>
            </a:prstGeom>
            <a:ln>
              <a:solidFill>
                <a:srgbClr val="8EC22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>
                  <a:latin typeface="Basically A Sans Serif Light" pitchFamily="50" charset="0"/>
                </a:rPr>
                <a:t>전방위 안전 가드</a:t>
              </a:r>
              <a:endParaRPr lang="zh-CN" altLang="en-US" sz="1200" dirty="0">
                <a:latin typeface="Basically A Sans Serif Light" pitchFamily="50" charset="0"/>
              </a:endParaRPr>
            </a:p>
          </p:txBody>
        </p:sp>
        <p:sp>
          <p:nvSpPr>
            <p:cNvPr id="1048832" name="矩形 10"/>
            <p:cNvSpPr/>
            <p:nvPr/>
          </p:nvSpPr>
          <p:spPr>
            <a:xfrm>
              <a:off x="6435515" y="4707051"/>
              <a:ext cx="1627275" cy="337785"/>
            </a:xfrm>
            <a:prstGeom prst="rect">
              <a:avLst/>
            </a:prstGeom>
            <a:ln>
              <a:solidFill>
                <a:srgbClr val="8EC22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>
                  <a:latin typeface="Basically A Sans Serif Light" pitchFamily="50" charset="0"/>
                </a:rPr>
                <a:t>전방위 라이트 커튼</a:t>
              </a:r>
              <a:endParaRPr lang="zh-CN" altLang="en-US" sz="1200" dirty="0">
                <a:latin typeface="Basically A Sans Serif Light" pitchFamily="50" charset="0"/>
              </a:endParaRPr>
            </a:p>
          </p:txBody>
        </p:sp>
        <p:sp>
          <p:nvSpPr>
            <p:cNvPr id="1048833" name="矩形 11"/>
            <p:cNvSpPr/>
            <p:nvPr/>
          </p:nvSpPr>
          <p:spPr>
            <a:xfrm>
              <a:off x="8221540" y="4707051"/>
              <a:ext cx="1936750" cy="337785"/>
            </a:xfrm>
            <a:prstGeom prst="rect">
              <a:avLst/>
            </a:prstGeom>
            <a:ln>
              <a:solidFill>
                <a:srgbClr val="8EC22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dirty="0">
                  <a:latin typeface="Basically A Sans Serif Light" pitchFamily="50" charset="0"/>
                </a:rPr>
                <a:t>재료 투입구 안전커버</a:t>
              </a:r>
              <a:endParaRPr lang="zh-CN" altLang="en-US" sz="1200" dirty="0">
                <a:latin typeface="Basically A Sans Serif Light" pitchFamily="50" charset="0"/>
              </a:endParaRPr>
            </a:p>
          </p:txBody>
        </p:sp>
      </p:grpSp>
      <p:sp>
        <p:nvSpPr>
          <p:cNvPr id="1048834" name="矩形 14"/>
          <p:cNvSpPr/>
          <p:nvPr/>
        </p:nvSpPr>
        <p:spPr>
          <a:xfrm>
            <a:off x="610461" y="1277620"/>
            <a:ext cx="4571139" cy="3407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4B4747"/>
              </a:solidFill>
              <a:latin typeface="Basically A Sans Serif Light" pitchFamily="50" charset="0"/>
              <a:ea typeface="思源黑体 CN Normal" panose="020B0400000000000000" pitchFamily="34" charset="-122"/>
            </a:endParaRPr>
          </a:p>
        </p:txBody>
      </p:sp>
      <p:sp>
        <p:nvSpPr>
          <p:cNvPr id="1048835" name="文本框 7"/>
          <p:cNvSpPr txBox="1"/>
          <p:nvPr/>
        </p:nvSpPr>
        <p:spPr>
          <a:xfrm>
            <a:off x="1515423" y="4240760"/>
            <a:ext cx="1431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Basically A Sans Serif Light" pitchFamily="50" charset="0"/>
              </a:rPr>
              <a:t>실용적이고 효과적인 안전 설계</a:t>
            </a:r>
            <a:endParaRPr lang="zh-CN" altLang="en-US" sz="1100" dirty="0">
              <a:solidFill>
                <a:schemeClr val="bg1"/>
              </a:solidFill>
              <a:latin typeface="Basically A Sans Serif Light" pitchFamily="50" charset="0"/>
            </a:endParaRPr>
          </a:p>
        </p:txBody>
      </p:sp>
      <p:sp>
        <p:nvSpPr>
          <p:cNvPr id="1048836" name="文本框 8"/>
          <p:cNvSpPr txBox="1"/>
          <p:nvPr/>
        </p:nvSpPr>
        <p:spPr>
          <a:xfrm>
            <a:off x="1618156" y="5081712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  <a:latin typeface="Basically A Sans Serif Light" pitchFamily="50" charset="0"/>
              </a:rPr>
              <a:t>안전 보호 조치</a:t>
            </a:r>
          </a:p>
          <a:p>
            <a:endParaRPr lang="ko-KR" altLang="en-US" sz="1200" dirty="0">
              <a:solidFill>
                <a:schemeClr val="bg1"/>
              </a:solidFill>
              <a:latin typeface="Basically A Sans Serif Light" pitchFamily="50" charset="0"/>
            </a:endParaRPr>
          </a:p>
        </p:txBody>
      </p:sp>
      <p:sp>
        <p:nvSpPr>
          <p:cNvPr id="1048837" name="文本框 12"/>
          <p:cNvSpPr txBox="1"/>
          <p:nvPr/>
        </p:nvSpPr>
        <p:spPr>
          <a:xfrm>
            <a:off x="1198169" y="5746845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  <a:latin typeface="Basically A Sans Serif Light" pitchFamily="50" charset="0"/>
              </a:rPr>
              <a:t>안전 라벨 및 운영 프로세스</a:t>
            </a:r>
            <a:endParaRPr lang="zh-CN" altLang="en-US" sz="1200" dirty="0">
              <a:solidFill>
                <a:schemeClr val="bg1"/>
              </a:solidFill>
              <a:latin typeface="Basically A Sans Serif Light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57A59-C02C-6A66-9BE1-FEE5C81EE5BF}"/>
              </a:ext>
            </a:extLst>
          </p:cNvPr>
          <p:cNvSpPr txBox="1"/>
          <p:nvPr/>
        </p:nvSpPr>
        <p:spPr>
          <a:xfrm>
            <a:off x="495300" y="1307396"/>
            <a:ext cx="6094206" cy="89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4747"/>
                </a:solidFill>
                <a:effectLst/>
                <a:uLnTx/>
                <a:uFillTx/>
                <a:latin typeface="+mn-ea"/>
                <a:cs typeface="+mn-cs"/>
              </a:rPr>
              <a:t>기계적 부상을 방지하기 위한 안전 거리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4747"/>
                </a:solidFill>
                <a:effectLst/>
                <a:uLnTx/>
                <a:uFillTx/>
                <a:latin typeface="+mn-ea"/>
                <a:cs typeface="+mn-cs"/>
              </a:rPr>
              <a:t>소프트웨어와 하드웨어의 공동 보호로 고장 위험 감소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4747"/>
                </a:solidFill>
                <a:effectLst/>
                <a:uLnTx/>
                <a:uFillTx/>
                <a:latin typeface="+mn-ea"/>
                <a:cs typeface="+mn-cs"/>
              </a:rPr>
              <a:t>우발적인 작동을 방지하기 위한 </a:t>
            </a: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B4747"/>
                </a:solidFill>
                <a:effectLst/>
                <a:uLnTx/>
                <a:uFillTx/>
                <a:latin typeface="+mn-ea"/>
                <a:cs typeface="+mn-cs"/>
              </a:rPr>
              <a:t>인터록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4747"/>
                </a:solidFill>
                <a:effectLst/>
                <a:uLnTx/>
                <a:uFillTx/>
                <a:latin typeface="+mn-ea"/>
                <a:cs typeface="+mn-cs"/>
              </a:rPr>
              <a:t> 동작 및 프로그램 보호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標題 17"/>
          <p:cNvSpPr txBox="1"/>
          <p:nvPr/>
        </p:nvSpPr>
        <p:spPr>
          <a:xfrm>
            <a:off x="523874" y="4279900"/>
            <a:ext cx="11033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i="0" kern="1200" spc="300" baseline="0">
                <a:solidFill>
                  <a:srgbClr val="89B52C"/>
                </a:solidFill>
                <a:latin typeface="Basically A Sans Serif" pitchFamily="2" charset="0"/>
                <a:ea typeface="思源黑体 CN Bold" panose="020B0800000000000000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6600" b="0" i="0" u="none" strike="noStrike" kern="1200" cap="none" spc="300" normalizeH="0" baseline="0" noProof="0" dirty="0">
                <a:ln>
                  <a:noFill/>
                </a:ln>
                <a:solidFill>
                  <a:srgbClr val="89B52C"/>
                </a:solidFill>
                <a:effectLst/>
                <a:uLnTx/>
                <a:uFillTx/>
                <a:latin typeface="Basically A Sans Serif" pitchFamily="2" charset="0"/>
                <a:ea typeface="思源黑体 CN Bold" panose="020B0800000000000000" pitchFamily="34" charset="-122"/>
                <a:cs typeface="+mj-cs"/>
              </a:rPr>
              <a:t>THANKS</a:t>
            </a:r>
            <a:endParaRPr kumimoji="0" lang="zh-TW" altLang="en-US" sz="6600" b="0" i="0" u="none" strike="noStrike" kern="1200" cap="none" spc="300" normalizeH="0" baseline="0" noProof="0" dirty="0">
              <a:ln>
                <a:noFill/>
              </a:ln>
              <a:solidFill>
                <a:srgbClr val="89B52C"/>
              </a:solidFill>
              <a:effectLst/>
              <a:uLnTx/>
              <a:uFillTx/>
              <a:latin typeface="Basically A Sans Serif" pitchFamily="2" charset="0"/>
              <a:ea typeface="思源黑体 CN Bold" panose="020B0800000000000000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92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9216863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고객 가치</a:t>
            </a:r>
            <a:endParaRPr lang="zh-CN" altLang="en-US" dirty="0">
              <a:latin typeface="Basically A Sans Serif Light" pitchFamily="50" charset="0"/>
            </a:endParaRPr>
          </a:p>
        </p:txBody>
      </p:sp>
      <p:sp>
        <p:nvSpPr>
          <p:cNvPr id="1048593" name="文本框 5"/>
          <p:cNvSpPr txBox="1"/>
          <p:nvPr>
            <p:custDataLst>
              <p:tags r:id="rId1"/>
            </p:custDataLst>
          </p:nvPr>
        </p:nvSpPr>
        <p:spPr>
          <a:xfrm>
            <a:off x="6096000" y="4758829"/>
            <a:ext cx="2226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4B4747"/>
                </a:solidFill>
                <a:latin typeface="Basically A Sans Serif Light" pitchFamily="50" charset="0"/>
                <a:ea typeface="思源黑体 CN Bold" panose="020B0800000000000000" pitchFamily="34" charset="-122"/>
                <a:cs typeface="阿里巴巴普惠体 Medium" panose="00020600040101010101" pitchFamily="18" charset="-122"/>
                <a:sym typeface="+mn-ea"/>
              </a:rPr>
              <a:t>효율성과 에너지 절감</a:t>
            </a:r>
            <a:endParaRPr lang="en-US" altLang="zh-CN" sz="2000" b="1" dirty="0">
              <a:solidFill>
                <a:srgbClr val="4B4747"/>
              </a:solidFill>
              <a:latin typeface="Basically A Sans Serif Light" pitchFamily="50" charset="0"/>
              <a:ea typeface="思源黑体 CN Bold" panose="020B0800000000000000" pitchFamily="34" charset="-122"/>
              <a:cs typeface="阿里巴巴普惠体 Medium" panose="00020600040101010101" pitchFamily="18" charset="-122"/>
              <a:sym typeface="+mn-ea"/>
            </a:endParaRPr>
          </a:p>
        </p:txBody>
      </p:sp>
      <p:sp>
        <p:nvSpPr>
          <p:cNvPr id="1048594" name="文本框 7"/>
          <p:cNvSpPr txBox="1"/>
          <p:nvPr>
            <p:custDataLst>
              <p:tags r:id="rId2"/>
            </p:custDataLst>
          </p:nvPr>
        </p:nvSpPr>
        <p:spPr>
          <a:xfrm>
            <a:off x="8252935" y="4758829"/>
            <a:ext cx="2706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4B4747"/>
                </a:solidFill>
                <a:latin typeface="Basically A Sans Serif Light" pitchFamily="50" charset="0"/>
                <a:ea typeface="思源黑体 CN Bold" panose="020B0800000000000000" pitchFamily="34" charset="-122"/>
                <a:cs typeface="阿里巴巴普惠体 Medium" panose="00020600040101010101" pitchFamily="18" charset="-122"/>
              </a:rPr>
              <a:t>지능형 보호</a:t>
            </a:r>
            <a:endParaRPr lang="en-US" altLang="zh-CN" sz="2000" b="1" dirty="0">
              <a:solidFill>
                <a:srgbClr val="4B4747"/>
              </a:solidFill>
              <a:latin typeface="Basically A Sans Serif Light" pitchFamily="50" charset="0"/>
              <a:ea typeface="思源黑体 CN Bold" panose="020B0800000000000000" pitchFamily="34" charset="-122"/>
              <a:cs typeface="阿里巴巴普惠体 Medium" panose="00020600040101010101" pitchFamily="18" charset="-122"/>
            </a:endParaRPr>
          </a:p>
        </p:txBody>
      </p:sp>
      <p:sp>
        <p:nvSpPr>
          <p:cNvPr id="1048595" name="文本框 8"/>
          <p:cNvSpPr txBox="1"/>
          <p:nvPr>
            <p:custDataLst>
              <p:tags r:id="rId3"/>
            </p:custDataLst>
          </p:nvPr>
        </p:nvSpPr>
        <p:spPr>
          <a:xfrm>
            <a:off x="1374245" y="4758829"/>
            <a:ext cx="2199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4B4747"/>
                </a:solidFill>
                <a:latin typeface="Basically A Sans Serif Light" pitchFamily="50" charset="0"/>
                <a:ea typeface="思源黑体 CN Normal" panose="020B0400000000000000" pitchFamily="34" charset="-122"/>
                <a:cs typeface="阿里巴巴普惠体 Medium" panose="00020600040101010101" pitchFamily="18" charset="-122"/>
                <a:sym typeface="+mn-ea"/>
              </a:rPr>
              <a:t>높은 적용성과 신뢰성</a:t>
            </a:r>
            <a:endParaRPr lang="en-US" altLang="zh-CN" sz="2000" b="1" dirty="0">
              <a:solidFill>
                <a:srgbClr val="4B4747"/>
              </a:solidFill>
              <a:latin typeface="Basically A Sans Serif Light" pitchFamily="50" charset="0"/>
              <a:ea typeface="思源黑体 CN Normal" panose="020B0400000000000000" pitchFamily="34" charset="-122"/>
              <a:cs typeface="阿里巴巴普惠体 Medium" panose="00020600040101010101" pitchFamily="18" charset="-122"/>
              <a:sym typeface="+mn-ea"/>
            </a:endParaRPr>
          </a:p>
        </p:txBody>
      </p:sp>
      <p:sp>
        <p:nvSpPr>
          <p:cNvPr id="1048596" name="文本框 18"/>
          <p:cNvSpPr txBox="1"/>
          <p:nvPr/>
        </p:nvSpPr>
        <p:spPr>
          <a:xfrm>
            <a:off x="1817524" y="2769307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4B4747"/>
                </a:solidFill>
                <a:latin typeface="Basically A Sans Serif Medium" pitchFamily="50" charset="0"/>
                <a:ea typeface="思源黑体 CN Normal" panose="020B0400000000000000" pitchFamily="34" charset="-122"/>
              </a:rPr>
              <a:t>지능형</a:t>
            </a:r>
            <a:endParaRPr lang="zh-CN" altLang="en-US" sz="2800" b="1" dirty="0">
              <a:solidFill>
                <a:srgbClr val="4B4747"/>
              </a:solidFill>
              <a:latin typeface="Basically A Sans Serif Medium" pitchFamily="50" charset="0"/>
              <a:ea typeface="思源黑体 CN Normal" panose="020B0400000000000000" pitchFamily="34" charset="-122"/>
            </a:endParaRPr>
          </a:p>
        </p:txBody>
      </p:sp>
      <p:sp>
        <p:nvSpPr>
          <p:cNvPr id="1048597" name="文本框 24"/>
          <p:cNvSpPr txBox="1"/>
          <p:nvPr/>
        </p:nvSpPr>
        <p:spPr>
          <a:xfrm>
            <a:off x="4266439" y="2792809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8EC220"/>
                </a:solidFill>
                <a:latin typeface="Basically A Sans Serif Medium" pitchFamily="50" charset="0"/>
                <a:ea typeface="思源黑体 CN Normal" panose="020B0400000000000000" pitchFamily="34" charset="-122"/>
              </a:rPr>
              <a:t>편의성</a:t>
            </a:r>
            <a:endParaRPr lang="zh-CN" altLang="en-US" sz="2800" b="1" dirty="0">
              <a:solidFill>
                <a:srgbClr val="8EC220"/>
              </a:solidFill>
              <a:latin typeface="Basically A Sans Serif Medium" pitchFamily="50" charset="0"/>
              <a:ea typeface="思源黑体 CN Normal" panose="020B0400000000000000" pitchFamily="34" charset="-122"/>
            </a:endParaRPr>
          </a:p>
        </p:txBody>
      </p:sp>
      <p:sp>
        <p:nvSpPr>
          <p:cNvPr id="1048598" name="文本框 27"/>
          <p:cNvSpPr txBox="1"/>
          <p:nvPr/>
        </p:nvSpPr>
        <p:spPr>
          <a:xfrm>
            <a:off x="6721820" y="279280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4B4747"/>
                </a:solidFill>
                <a:latin typeface="Basically A Sans Serif Medium" pitchFamily="50" charset="0"/>
                <a:ea typeface="思源黑体 CN Normal" panose="020B0400000000000000" pitchFamily="34" charset="-122"/>
              </a:rPr>
              <a:t>환경</a:t>
            </a:r>
            <a:endParaRPr lang="zh-CN" altLang="en-US" sz="2800" b="1" dirty="0">
              <a:solidFill>
                <a:srgbClr val="4B4747"/>
              </a:solidFill>
              <a:latin typeface="Basically A Sans Serif Medium" pitchFamily="50" charset="0"/>
              <a:ea typeface="思源黑体 CN Normal" panose="020B0400000000000000" pitchFamily="34" charset="-122"/>
            </a:endParaRPr>
          </a:p>
        </p:txBody>
      </p:sp>
      <p:sp>
        <p:nvSpPr>
          <p:cNvPr id="1048599" name="文本框 28"/>
          <p:cNvSpPr txBox="1"/>
          <p:nvPr/>
        </p:nvSpPr>
        <p:spPr>
          <a:xfrm>
            <a:off x="8787718" y="2792809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8EC220"/>
                </a:solidFill>
                <a:latin typeface="Basically A Sans Serif Medium" pitchFamily="50" charset="0"/>
                <a:ea typeface="思源黑体 CN Normal" panose="020B0400000000000000" pitchFamily="34" charset="-122"/>
              </a:rPr>
              <a:t>안전성</a:t>
            </a:r>
            <a:endParaRPr lang="zh-CN" altLang="en-US" sz="2800" b="1" dirty="0">
              <a:solidFill>
                <a:srgbClr val="8EC220"/>
              </a:solidFill>
              <a:latin typeface="Basically A Sans Serif Medium" pitchFamily="50" charset="0"/>
              <a:ea typeface="思源黑体 CN Normal" panose="020B0400000000000000" pitchFamily="34" charset="-122"/>
            </a:endParaRPr>
          </a:p>
        </p:txBody>
      </p:sp>
      <p:sp>
        <p:nvSpPr>
          <p:cNvPr id="1048600" name="文本框 29"/>
          <p:cNvSpPr txBox="1"/>
          <p:nvPr>
            <p:custDataLst>
              <p:tags r:id="rId4"/>
            </p:custDataLst>
          </p:nvPr>
        </p:nvSpPr>
        <p:spPr>
          <a:xfrm>
            <a:off x="3814243" y="4758829"/>
            <a:ext cx="2226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4B4747"/>
                </a:solidFill>
                <a:latin typeface="Basically A Sans Serif Light" pitchFamily="50" charset="0"/>
                <a:ea typeface="思源黑体 CN Bold" panose="020B0800000000000000" pitchFamily="34" charset="-122"/>
                <a:cs typeface="阿里巴巴普惠体 Medium" panose="00020600040101010101" pitchFamily="18" charset="-122"/>
                <a:sym typeface="+mn-ea"/>
              </a:rPr>
              <a:t>사용이 쉽고 편리함</a:t>
            </a:r>
            <a:endParaRPr lang="en-US" altLang="zh-CN" sz="2000" b="1" dirty="0">
              <a:solidFill>
                <a:srgbClr val="4B4747"/>
              </a:solidFill>
              <a:latin typeface="Basically A Sans Serif Light" pitchFamily="50" charset="0"/>
              <a:ea typeface="思源黑体 CN Bold" panose="020B0800000000000000" pitchFamily="34" charset="-122"/>
              <a:cs typeface="阿里巴巴普惠体 Medium" panose="00020600040101010101" pitchFamily="18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48604" name="矩形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0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606" name="矩形 10"/>
          <p:cNvSpPr/>
          <p:nvPr/>
        </p:nvSpPr>
        <p:spPr>
          <a:xfrm>
            <a:off x="2511203" y="3392901"/>
            <a:ext cx="695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Basically A Sans Serif Light" pitchFamily="50" charset="0"/>
              </a:rPr>
              <a:t>적용성과 신뢰성이 높으며</a:t>
            </a:r>
            <a:r>
              <a:rPr lang="en-US" altLang="ko-KR" dirty="0">
                <a:solidFill>
                  <a:schemeClr val="bg1"/>
                </a:solidFill>
                <a:latin typeface="Basically A Sans Serif Light" pitchFamily="50" charset="0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Basically A Sans Serif Light" pitchFamily="50" charset="0"/>
              </a:rPr>
              <a:t>더 많은 자동화 기능 확장이 지원됩니다</a:t>
            </a:r>
            <a:r>
              <a:rPr lang="en-US" altLang="ko-KR" dirty="0">
                <a:solidFill>
                  <a:schemeClr val="bg1"/>
                </a:solidFill>
                <a:latin typeface="Basically A Sans Serif Light" pitchFamily="50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Basically A Sans Serif Light" pitchFamily="50" charset="0"/>
            </a:endParaRPr>
          </a:p>
        </p:txBody>
      </p:sp>
      <p:sp>
        <p:nvSpPr>
          <p:cNvPr id="1048607" name="矩形 2"/>
          <p:cNvSpPr/>
          <p:nvPr/>
        </p:nvSpPr>
        <p:spPr>
          <a:xfrm>
            <a:off x="4734087" y="1992357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ko-KR" altLang="en-US" sz="6600" b="1" dirty="0">
                <a:solidFill>
                  <a:srgbClr val="8EC220"/>
                </a:solidFill>
                <a:latin typeface="Basically A Sans Serif Medium" pitchFamily="50" charset="0"/>
              </a:rPr>
              <a:t>지능형</a:t>
            </a:r>
            <a:endParaRPr lang="fr-FR" altLang="zh-CN" sz="6600" b="1" dirty="0">
              <a:solidFill>
                <a:srgbClr val="8EC220"/>
              </a:solidFill>
              <a:latin typeface="Basically A Sans Serif Medium" pitchFamily="50" charset="0"/>
            </a:endParaRPr>
          </a:p>
        </p:txBody>
      </p:sp>
      <p:sp>
        <p:nvSpPr>
          <p:cNvPr id="1048608" name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1691" y="4221389"/>
            <a:ext cx="6999464" cy="15280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微软雅黑" panose="020B0503020204020204" charset="-122"/>
                <a:sym typeface="+mn-ea"/>
              </a:rPr>
              <a:t>고성능</a:t>
            </a:r>
            <a:r>
              <a:rPr lang="en-US" altLang="ko-KR" sz="1400" dirty="0">
                <a:solidFill>
                  <a:schemeClr val="bg1"/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微软雅黑" panose="020B0503020204020204" charset="-122"/>
                <a:sym typeface="+mn-ea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微软雅黑" panose="020B0503020204020204" charset="-122"/>
                <a:sym typeface="+mn-ea"/>
              </a:rPr>
              <a:t>고신뢰성 지능형 장비</a:t>
            </a:r>
            <a:endParaRPr lang="en-US" altLang="ko-KR" sz="1400" dirty="0">
              <a:solidFill>
                <a:schemeClr val="bg1"/>
              </a:solidFill>
              <a:latin typeface="Basically A Sans Serif Light" pitchFamily="50" charset="0"/>
              <a:ea typeface="思源黑体 CN Medium" panose="020B0600000000000000" pitchFamily="3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chemeClr val="bg1"/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微软雅黑" panose="020B0503020204020204" charset="-122"/>
                <a:sym typeface="+mn-ea"/>
              </a:rPr>
              <a:t>종합 정보 모니터링</a:t>
            </a:r>
            <a:endParaRPr lang="en-US" altLang="zh-CN" sz="1400" dirty="0">
              <a:solidFill>
                <a:schemeClr val="bg1"/>
              </a:solidFill>
              <a:latin typeface="Basically A Sans Serif Light" pitchFamily="50" charset="0"/>
              <a:ea typeface="思源黑体 CN Medium" panose="020B0600000000000000" pitchFamily="3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矩形 2"/>
          <p:cNvSpPr/>
          <p:nvPr/>
        </p:nvSpPr>
        <p:spPr>
          <a:xfrm>
            <a:off x="450524" y="1392802"/>
            <a:ext cx="505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차세대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E.F.I.F.O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가소화 및 사출 기술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, </a:t>
            </a:r>
            <a:r>
              <a: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실용성 향상</a:t>
            </a:r>
            <a:endParaRPr lang="fr-FR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"/>
              <a:ea typeface="思源黑体 CN Normal" panose="020B0400000000000000" pitchFamily="34" charset="-122"/>
            </a:endParaRPr>
          </a:p>
        </p:txBody>
      </p:sp>
      <p:grpSp>
        <p:nvGrpSpPr>
          <p:cNvPr id="54" name="组合 48"/>
          <p:cNvGrpSpPr/>
          <p:nvPr/>
        </p:nvGrpSpPr>
        <p:grpSpPr>
          <a:xfrm>
            <a:off x="439006" y="2392329"/>
            <a:ext cx="3643550" cy="3536126"/>
            <a:chOff x="8488096" y="632624"/>
            <a:chExt cx="6920088" cy="6261268"/>
          </a:xfrm>
        </p:grpSpPr>
        <p:grpSp>
          <p:nvGrpSpPr>
            <p:cNvPr id="55" name="组合 50"/>
            <p:cNvGrpSpPr/>
            <p:nvPr/>
          </p:nvGrpSpPr>
          <p:grpSpPr>
            <a:xfrm>
              <a:off x="8664907" y="632624"/>
              <a:ext cx="6743277" cy="4099779"/>
              <a:chOff x="6733716" y="407548"/>
              <a:chExt cx="7524237" cy="4217441"/>
            </a:xfrm>
          </p:grpSpPr>
          <p:grpSp>
            <p:nvGrpSpPr>
              <p:cNvPr id="56" name="组合 64"/>
              <p:cNvGrpSpPr/>
              <p:nvPr/>
            </p:nvGrpSpPr>
            <p:grpSpPr>
              <a:xfrm>
                <a:off x="6733716" y="407548"/>
                <a:ext cx="6413183" cy="4217441"/>
                <a:chOff x="376947" y="3056111"/>
                <a:chExt cx="13558546" cy="5694262"/>
              </a:xfrm>
            </p:grpSpPr>
            <p:pic>
              <p:nvPicPr>
                <p:cNvPr id="2097163" name="图片 72"/>
                <p:cNvPicPr>
                  <a:picLocks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727899" y="3056111"/>
                  <a:ext cx="5014693" cy="1073554"/>
                </a:xfrm>
                <a:prstGeom prst="rect">
                  <a:avLst/>
                </a:prstGeom>
              </p:spPr>
            </p:pic>
            <p:pic>
              <p:nvPicPr>
                <p:cNvPr id="2097164" name="图片 73"/>
                <p:cNvPicPr>
                  <a:picLocks/>
                </p:cNvPicPr>
                <p:nvPr/>
              </p:nvPicPr>
              <p:blipFill>
                <a:blip r:embed="rId4" cstate="email"/>
                <a:stretch>
                  <a:fillRect/>
                </a:stretch>
              </p:blipFill>
              <p:spPr>
                <a:xfrm>
                  <a:off x="8702468" y="3086601"/>
                  <a:ext cx="5147727" cy="1073556"/>
                </a:xfrm>
                <a:prstGeom prst="rect">
                  <a:avLst/>
                </a:prstGeom>
              </p:spPr>
            </p:pic>
            <p:pic>
              <p:nvPicPr>
                <p:cNvPr id="2097165" name="图片 74"/>
                <p:cNvPicPr>
                  <a:picLocks/>
                </p:cNvPicPr>
                <p:nvPr/>
              </p:nvPicPr>
              <p:blipFill rotWithShape="1"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789171" y="5302699"/>
                  <a:ext cx="4896362" cy="103379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097166" name="图片 75"/>
                <p:cNvPicPr>
                  <a:picLocks/>
                </p:cNvPicPr>
                <p:nvPr/>
              </p:nvPicPr>
              <p:blipFill rotWithShape="1"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8702468" y="5263225"/>
                  <a:ext cx="5233025" cy="1105898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048614" name="文本框 15"/>
                <p:cNvSpPr txBox="1"/>
                <p:nvPr/>
              </p:nvSpPr>
              <p:spPr>
                <a:xfrm>
                  <a:off x="468464" y="4114705"/>
                  <a:ext cx="6423573" cy="24558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5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宋体" panose="02010600030101010101" pitchFamily="2" charset="-122"/>
                    </a:rPr>
                    <a:t>a.</a:t>
                  </a: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宋体" panose="02010600030101010101" pitchFamily="2" charset="-122"/>
                    </a:rPr>
                    <a:t> 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Arial" panose="020B0604020202020204" pitchFamily="34" charset="0"/>
                    </a:rPr>
                    <a:t>가소화 압력 영역</a:t>
                  </a:r>
                </a:p>
                <a:p>
                  <a:pPr lvl="0">
                    <a:lnSpc>
                      <a:spcPct val="125000"/>
                    </a:lnSpc>
                  </a:pP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endParaRPr>
                </a:p>
                <a:p>
                  <a:pPr lvl="0">
                    <a:lnSpc>
                      <a:spcPct val="125000"/>
                    </a:lnSpc>
                  </a:pPr>
                  <a:endPara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615" name="文本框 16"/>
                <p:cNvSpPr txBox="1"/>
                <p:nvPr/>
              </p:nvSpPr>
              <p:spPr>
                <a:xfrm>
                  <a:off x="376947" y="6304431"/>
                  <a:ext cx="6798875" cy="24459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25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宋体" panose="02010600030101010101" pitchFamily="2" charset="-122"/>
                    </a:rPr>
                    <a:t>c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Normal" panose="020B0400000000000000" pitchFamily="34" charset="-122"/>
                      <a:ea typeface="思源黑体 CN Normal" panose="020B0400000000000000" pitchFamily="34" charset="-122"/>
                      <a:cs typeface="宋体" panose="02010600030101010101" pitchFamily="2" charset="-122"/>
                    </a:rPr>
                    <a:t>가소화 전단 속도</a:t>
                  </a:r>
                </a:p>
                <a:p>
                  <a:pPr>
                    <a:lnSpc>
                      <a:spcPct val="125000"/>
                    </a:lnSpc>
                  </a:pP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endParaRPr>
                </a:p>
                <a:p>
                  <a:pPr>
                    <a:lnSpc>
                      <a:spcPct val="125000"/>
                    </a:lnSpc>
                  </a:pPr>
                  <a:endParaRPr lang="zh-CN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25000"/>
                    </a:lnSpc>
                  </a:pPr>
                  <a:endParaRPr lang="zh-CN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endParaRPr>
                </a:p>
              </p:txBody>
            </p:sp>
          </p:grpSp>
          <p:sp>
            <p:nvSpPr>
              <p:cNvPr id="1048616" name="矩形 70"/>
              <p:cNvSpPr/>
              <p:nvPr/>
            </p:nvSpPr>
            <p:spPr>
              <a:xfrm>
                <a:off x="10671682" y="1248625"/>
                <a:ext cx="3586271" cy="8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d.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Plasticizing temperature</a:t>
                </a:r>
                <a:r>
                  <a:rPr lang="zh-CN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filed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48617" name="矩形 71"/>
              <p:cNvSpPr/>
              <p:nvPr/>
            </p:nvSpPr>
            <p:spPr>
              <a:xfrm>
                <a:off x="10671682" y="2813413"/>
                <a:ext cx="2519810" cy="1429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b.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Plasticizing speed</a:t>
                </a:r>
                <a:endParaRPr lang="zh-CN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25000"/>
                  </a:lnSpc>
                </a:pPr>
                <a:endParaRPr lang="zh-CN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7" name="组合 51"/>
            <p:cNvGrpSpPr/>
            <p:nvPr/>
          </p:nvGrpSpPr>
          <p:grpSpPr>
            <a:xfrm>
              <a:off x="8488096" y="3788483"/>
              <a:ext cx="5944348" cy="3105409"/>
              <a:chOff x="4631965" y="2723501"/>
              <a:chExt cx="7489639" cy="6366357"/>
            </a:xfrm>
          </p:grpSpPr>
          <p:pic>
            <p:nvPicPr>
              <p:cNvPr id="2097167" name="图片 52"/>
              <p:cNvPicPr>
                <a:picLocks/>
              </p:cNvPicPr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 bwMode="auto">
              <a:xfrm>
                <a:off x="5074752" y="6532686"/>
                <a:ext cx="1784079" cy="150374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97168" name="图片 53"/>
              <p:cNvPicPr>
                <a:picLocks/>
              </p:cNvPicPr>
              <p:nvPr/>
            </p:nvPicPr>
            <p:blipFill rotWithShape="1">
              <a:blip r:embed="rId8" cstate="email"/>
              <a:srcRect/>
              <a:stretch>
                <a:fillRect/>
              </a:stretch>
            </p:blipFill>
            <p:spPr bwMode="auto">
              <a:xfrm>
                <a:off x="5107479" y="2851873"/>
                <a:ext cx="1751353" cy="177138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97169" name="图片 54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8085808" y="6333123"/>
                <a:ext cx="984571" cy="1079635"/>
              </a:xfrm>
              <a:prstGeom prst="rect">
                <a:avLst/>
              </a:prstGeom>
            </p:spPr>
          </p:pic>
          <p:sp>
            <p:nvSpPr>
              <p:cNvPr id="1048618" name="矩形 55"/>
              <p:cNvSpPr/>
              <p:nvPr/>
            </p:nvSpPr>
            <p:spPr>
              <a:xfrm>
                <a:off x="4631965" y="4553410"/>
                <a:ext cx="7489639" cy="2787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664210" indent="116205">
                  <a:lnSpc>
                    <a:spcPct val="125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a. 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사출 러너 온도 분포</a:t>
                </a:r>
              </a:p>
              <a:p>
                <a:pPr marR="664210" indent="116205">
                  <a:lnSpc>
                    <a:spcPct val="125000"/>
                  </a:lnSpc>
                </a:pP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  <a:p>
                <a:pPr marR="664210" indent="116205">
                  <a:lnSpc>
                    <a:spcPct val="125000"/>
                  </a:lnSpc>
                </a:pP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48619" name="矩形 56"/>
              <p:cNvSpPr/>
              <p:nvPr/>
            </p:nvSpPr>
            <p:spPr>
              <a:xfrm>
                <a:off x="4897435" y="8084351"/>
                <a:ext cx="6874074" cy="1005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宋体" panose="02010600030101010101" pitchFamily="2" charset="-122"/>
                  </a:rPr>
                  <a:t>b. 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Arial" panose="020B0604020202020204" pitchFamily="34" charset="0"/>
                  </a:rPr>
                  <a:t>사출 러너 압력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ea typeface="思源黑体 CN Normal" panose="020B0400000000000000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48620" name="Rectangle 7"/>
              <p:cNvSpPr>
                <a:spLocks noChangeArrowheads="1"/>
              </p:cNvSpPr>
              <p:nvPr/>
            </p:nvSpPr>
            <p:spPr bwMode="auto">
              <a:xfrm>
                <a:off x="6509497" y="3605816"/>
                <a:ext cx="1619195" cy="8170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none" lIns="79675" tIns="39838" rIns="79675" bIns="39838" numCol="1" anchor="ctr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348615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2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rPr>
                  <a:t>a.1.</a:t>
                </a:r>
                <a:r>
                  <a:rPr lang="zh-CN" altLang="en-US" sz="122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048621" name="矩形 58"/>
              <p:cNvSpPr/>
              <p:nvPr/>
            </p:nvSpPr>
            <p:spPr>
              <a:xfrm>
                <a:off x="7039723" y="6457704"/>
                <a:ext cx="901768" cy="853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2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rPr>
                  <a:t>b.1.</a:t>
                </a:r>
                <a:endParaRPr lang="zh-CN" altLang="en-US" sz="122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97170" name="图片 59" descr="C:\Users\ADMINI~1\AppData\Local\Temp\WeChat Files\f62753a3acea76287f3ec2d9666bab5.png"/>
              <p:cNvPicPr>
                <a:picLocks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155673" y="2723501"/>
                <a:ext cx="930134" cy="9320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7171" name="图片 60" descr="C:\Users\ADMINI~1\AppData\Local\Temp\WeChat Files\60a64ed2d99cd98f0ce27edb781651a.png"/>
              <p:cNvPicPr>
                <a:picLocks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8256675" y="2750305"/>
                <a:ext cx="626460" cy="9358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7172" name="图片 61" descr="C:\Users\ADMINI~1\AppData\Local\Temp\WeChat Files\888189641f1e5440741acf7cb7f7903.png"/>
              <p:cNvPicPr>
                <a:picLocks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9212989" y="2821551"/>
                <a:ext cx="526504" cy="7504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622" name="矩形 62"/>
              <p:cNvSpPr/>
              <p:nvPr/>
            </p:nvSpPr>
            <p:spPr>
              <a:xfrm>
                <a:off x="8282344" y="3678235"/>
                <a:ext cx="889147" cy="853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22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rPr>
                  <a:t>a.2.</a:t>
                </a:r>
                <a:endParaRPr lang="zh-CN" altLang="en-US" sz="1220" dirty="0"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1048623" name="矩形 63"/>
              <p:cNvSpPr/>
              <p:nvPr/>
            </p:nvSpPr>
            <p:spPr>
              <a:xfrm>
                <a:off x="8485886" y="3660854"/>
                <a:ext cx="1596086" cy="853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348615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20" dirty="0"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rPr>
                  <a:t>a.3.</a:t>
                </a:r>
                <a:endParaRPr lang="zh-CN" altLang="en-US" sz="122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8" name="组合 104"/>
          <p:cNvGrpSpPr/>
          <p:nvPr/>
        </p:nvGrpSpPr>
        <p:grpSpPr>
          <a:xfrm>
            <a:off x="4262555" y="1631412"/>
            <a:ext cx="7167062" cy="4500826"/>
            <a:chOff x="4663901" y="1632074"/>
            <a:chExt cx="7167062" cy="4500826"/>
          </a:xfrm>
        </p:grpSpPr>
        <p:grpSp>
          <p:nvGrpSpPr>
            <p:cNvPr id="59" name="组合 4"/>
            <p:cNvGrpSpPr/>
            <p:nvPr/>
          </p:nvGrpSpPr>
          <p:grpSpPr>
            <a:xfrm>
              <a:off x="6419940" y="1632074"/>
              <a:ext cx="5411023" cy="4500826"/>
              <a:chOff x="7135078" y="1753166"/>
              <a:chExt cx="4538796" cy="3775320"/>
            </a:xfrm>
          </p:grpSpPr>
          <p:grpSp>
            <p:nvGrpSpPr>
              <p:cNvPr id="60" name="组合 69"/>
              <p:cNvGrpSpPr/>
              <p:nvPr/>
            </p:nvGrpSpPr>
            <p:grpSpPr>
              <a:xfrm>
                <a:off x="7135078" y="2035279"/>
                <a:ext cx="4538796" cy="3493207"/>
                <a:chOff x="5860225" y="1033541"/>
                <a:chExt cx="7866755" cy="6054517"/>
              </a:xfrm>
            </p:grpSpPr>
            <p:pic>
              <p:nvPicPr>
                <p:cNvPr id="2097173" name="图片 3"/>
                <p:cNvPicPr>
                  <a:picLocks noChangeAspect="1"/>
                </p:cNvPicPr>
                <p:nvPr/>
              </p:nvPicPr>
              <p:blipFill rotWithShape="1">
                <a:blip r:embed="rId13" cstate="email"/>
                <a:srcRect/>
                <a:stretch>
                  <a:fillRect/>
                </a:stretch>
              </p:blipFill>
              <p:spPr>
                <a:xfrm>
                  <a:off x="6687814" y="1033541"/>
                  <a:ext cx="4445408" cy="5229841"/>
                </a:xfrm>
                <a:prstGeom prst="rect">
                  <a:avLst/>
                </a:prstGeom>
              </p:spPr>
            </p:pic>
            <p:cxnSp>
              <p:nvCxnSpPr>
                <p:cNvPr id="3145728" name="直接连接符 40"/>
                <p:cNvCxnSpPr>
                  <a:cxnSpLocks/>
                </p:cNvCxnSpPr>
                <p:nvPr/>
              </p:nvCxnSpPr>
              <p:spPr>
                <a:xfrm>
                  <a:off x="10106863" y="4046425"/>
                  <a:ext cx="935128" cy="0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29" name="直接连接符 41"/>
                <p:cNvCxnSpPr>
                  <a:cxnSpLocks/>
                </p:cNvCxnSpPr>
                <p:nvPr/>
              </p:nvCxnSpPr>
              <p:spPr>
                <a:xfrm>
                  <a:off x="10106861" y="4488321"/>
                  <a:ext cx="935128" cy="0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5730" name="直接连接符 42"/>
                <p:cNvCxnSpPr>
                  <a:cxnSpLocks/>
                </p:cNvCxnSpPr>
                <p:nvPr/>
              </p:nvCxnSpPr>
              <p:spPr>
                <a:xfrm>
                  <a:off x="10106863" y="5312338"/>
                  <a:ext cx="935128" cy="0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8624" name="文本框 65"/>
                <p:cNvSpPr txBox="1"/>
                <p:nvPr/>
              </p:nvSpPr>
              <p:spPr>
                <a:xfrm>
                  <a:off x="11024734" y="5037531"/>
                  <a:ext cx="558800" cy="402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A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48625" name="文本框 66"/>
                <p:cNvSpPr txBox="1"/>
                <p:nvPr/>
              </p:nvSpPr>
              <p:spPr>
                <a:xfrm>
                  <a:off x="11024734" y="3760846"/>
                  <a:ext cx="558800" cy="402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B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48626" name="文本框 67"/>
                <p:cNvSpPr txBox="1"/>
                <p:nvPr/>
              </p:nvSpPr>
              <p:spPr>
                <a:xfrm>
                  <a:off x="11024734" y="4208926"/>
                  <a:ext cx="558800" cy="402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48627" name="矩形 68"/>
                <p:cNvSpPr/>
                <p:nvPr/>
              </p:nvSpPr>
              <p:spPr>
                <a:xfrm>
                  <a:off x="5860225" y="6253641"/>
                  <a:ext cx="7866755" cy="8344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                               </a:t>
                  </a:r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사출 순서</a:t>
                  </a:r>
                  <a:r>
                    <a:rPr lang="zh-CN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CN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A➡C ➡B    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         </a:t>
                  </a:r>
                  <a:r>
                    <a:rPr lang="ko-KR" altLang="en-US" sz="1100" b="1" kern="100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남아있는고무</a:t>
                  </a:r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 화합물 </a:t>
                  </a:r>
                  <a:r>
                    <a:rPr lang="en-US" altLang="ko-KR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A</a:t>
                  </a:r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가 다른 재료보다 먼저 압출됩니다</a:t>
                  </a:r>
                  <a:r>
                    <a:rPr lang="en-US" altLang="ko-KR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.</a:t>
                  </a:r>
                  <a:endParaRPr lang="en-US" altLang="zh-CN" sz="1100" b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48628" name="矩形 46"/>
              <p:cNvSpPr/>
              <p:nvPr/>
            </p:nvSpPr>
            <p:spPr>
              <a:xfrm>
                <a:off x="8703905" y="1753166"/>
                <a:ext cx="1762615" cy="348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rPr>
                  <a:t>EF3R</a:t>
                </a:r>
                <a:endParaRPr lang="zh-CN" altLang="en-US" sz="14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组合 12"/>
            <p:cNvGrpSpPr/>
            <p:nvPr/>
          </p:nvGrpSpPr>
          <p:grpSpPr>
            <a:xfrm>
              <a:off x="5096830" y="2827738"/>
              <a:ext cx="3475670" cy="1516978"/>
              <a:chOff x="5096830" y="2827738"/>
              <a:chExt cx="3475670" cy="1516978"/>
            </a:xfrm>
          </p:grpSpPr>
          <p:grpSp>
            <p:nvGrpSpPr>
              <p:cNvPr id="62" name="组合 11"/>
              <p:cNvGrpSpPr/>
              <p:nvPr/>
            </p:nvGrpSpPr>
            <p:grpSpPr>
              <a:xfrm>
                <a:off x="5096830" y="2827738"/>
                <a:ext cx="1409360" cy="430887"/>
                <a:chOff x="5096830" y="2827738"/>
                <a:chExt cx="1409360" cy="430887"/>
              </a:xfrm>
            </p:grpSpPr>
            <p:sp>
              <p:nvSpPr>
                <p:cNvPr id="1048629" name="矩形 78"/>
                <p:cNvSpPr/>
                <p:nvPr/>
              </p:nvSpPr>
              <p:spPr>
                <a:xfrm>
                  <a:off x="5096830" y="2827738"/>
                  <a:ext cx="140936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더 정밀한 온도 제어</a:t>
                  </a:r>
                </a:p>
                <a:p>
                  <a:endParaRPr lang="ko-KR" altLang="en-US" sz="1100" b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45731" name="直接连接符 8"/>
                <p:cNvCxnSpPr>
                  <a:cxnSpLocks/>
                </p:cNvCxnSpPr>
                <p:nvPr/>
              </p:nvCxnSpPr>
              <p:spPr>
                <a:xfrm>
                  <a:off x="5178392" y="3090101"/>
                  <a:ext cx="126058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732" name="直接连接符 10"/>
              <p:cNvCxnSpPr>
                <a:cxnSpLocks/>
              </p:cNvCxnSpPr>
              <p:nvPr/>
            </p:nvCxnSpPr>
            <p:spPr>
              <a:xfrm>
                <a:off x="6438978" y="3090101"/>
                <a:ext cx="2133522" cy="125461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组合 82"/>
            <p:cNvGrpSpPr/>
            <p:nvPr/>
          </p:nvGrpSpPr>
          <p:grpSpPr>
            <a:xfrm>
              <a:off x="6728059" y="1944068"/>
              <a:ext cx="2483440" cy="1233779"/>
              <a:chOff x="5088259" y="2705280"/>
              <a:chExt cx="2483440" cy="1233779"/>
            </a:xfrm>
          </p:grpSpPr>
          <p:grpSp>
            <p:nvGrpSpPr>
              <p:cNvPr id="64" name="组合 83"/>
              <p:cNvGrpSpPr/>
              <p:nvPr/>
            </p:nvGrpSpPr>
            <p:grpSpPr>
              <a:xfrm>
                <a:off x="5088259" y="2705280"/>
                <a:ext cx="1350719" cy="384821"/>
                <a:chOff x="5088259" y="2705280"/>
                <a:chExt cx="1350719" cy="384821"/>
              </a:xfrm>
            </p:grpSpPr>
            <p:sp>
              <p:nvSpPr>
                <p:cNvPr id="1048630" name="矩形 85"/>
                <p:cNvSpPr/>
                <p:nvPr/>
              </p:nvSpPr>
              <p:spPr>
                <a:xfrm>
                  <a:off x="5729298" y="2705280"/>
                  <a:ext cx="184731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altLang="zh-CN" sz="1100" b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45733" name="直接连接符 86"/>
                <p:cNvCxnSpPr>
                  <a:cxnSpLocks/>
                </p:cNvCxnSpPr>
                <p:nvPr/>
              </p:nvCxnSpPr>
              <p:spPr>
                <a:xfrm>
                  <a:off x="5088259" y="3090101"/>
                  <a:ext cx="1350719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734" name="直接连接符 84"/>
              <p:cNvCxnSpPr>
                <a:cxnSpLocks/>
              </p:cNvCxnSpPr>
              <p:nvPr/>
            </p:nvCxnSpPr>
            <p:spPr>
              <a:xfrm>
                <a:off x="6438978" y="3090101"/>
                <a:ext cx="1132721" cy="84895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631" name="矩形 87"/>
            <p:cNvSpPr/>
            <p:nvPr/>
          </p:nvSpPr>
          <p:spPr>
            <a:xfrm>
              <a:off x="6575374" y="2055113"/>
              <a:ext cx="123623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1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정확한 배압 제어</a:t>
              </a:r>
            </a:p>
            <a:p>
              <a:endParaRPr lang="ko-KR" altLang="en-US" sz="11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 Light" pitchFamily="50" charset="0"/>
                <a:ea typeface="思源黑体 CN Normal" panose="020B0400000000000000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5" name="组合 88"/>
            <p:cNvGrpSpPr/>
            <p:nvPr/>
          </p:nvGrpSpPr>
          <p:grpSpPr>
            <a:xfrm>
              <a:off x="4663901" y="4596421"/>
              <a:ext cx="3414877" cy="379008"/>
              <a:chOff x="5071346" y="2596043"/>
              <a:chExt cx="3414877" cy="379008"/>
            </a:xfrm>
          </p:grpSpPr>
          <p:grpSp>
            <p:nvGrpSpPr>
              <p:cNvPr id="66" name="组合 89"/>
              <p:cNvGrpSpPr/>
              <p:nvPr/>
            </p:nvGrpSpPr>
            <p:grpSpPr>
              <a:xfrm>
                <a:off x="5071346" y="2713441"/>
                <a:ext cx="1568170" cy="261610"/>
                <a:chOff x="5071346" y="2713441"/>
                <a:chExt cx="1568170" cy="261610"/>
              </a:xfrm>
            </p:grpSpPr>
            <p:sp>
              <p:nvSpPr>
                <p:cNvPr id="1048632" name="矩形 91"/>
                <p:cNvSpPr/>
                <p:nvPr/>
              </p:nvSpPr>
              <p:spPr>
                <a:xfrm>
                  <a:off x="5089092" y="2713441"/>
                  <a:ext cx="1550424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낮아진 재료 공급 높이</a:t>
                  </a:r>
                  <a:endParaRPr lang="en-US" altLang="zh-CN" sz="1100" b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45735" name="直接连接符 92"/>
                <p:cNvCxnSpPr>
                  <a:cxnSpLocks/>
                </p:cNvCxnSpPr>
                <p:nvPr/>
              </p:nvCxnSpPr>
              <p:spPr>
                <a:xfrm>
                  <a:off x="5071346" y="2975051"/>
                  <a:ext cx="1559263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736" name="直接连接符 90"/>
              <p:cNvCxnSpPr>
                <a:cxnSpLocks/>
              </p:cNvCxnSpPr>
              <p:nvPr/>
            </p:nvCxnSpPr>
            <p:spPr>
              <a:xfrm flipV="1">
                <a:off x="6630609" y="2596043"/>
                <a:ext cx="1855614" cy="37900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93"/>
            <p:cNvGrpSpPr/>
            <p:nvPr/>
          </p:nvGrpSpPr>
          <p:grpSpPr>
            <a:xfrm>
              <a:off x="4666553" y="3502737"/>
              <a:ext cx="3019068" cy="740217"/>
              <a:chOff x="5179968" y="2787930"/>
              <a:chExt cx="3019068" cy="740217"/>
            </a:xfrm>
          </p:grpSpPr>
          <p:grpSp>
            <p:nvGrpSpPr>
              <p:cNvPr id="68" name="组合 94"/>
              <p:cNvGrpSpPr/>
              <p:nvPr/>
            </p:nvGrpSpPr>
            <p:grpSpPr>
              <a:xfrm>
                <a:off x="5179968" y="2787930"/>
                <a:ext cx="1470113" cy="302171"/>
                <a:chOff x="5179968" y="2787930"/>
                <a:chExt cx="1470113" cy="302171"/>
              </a:xfrm>
            </p:grpSpPr>
            <p:sp>
              <p:nvSpPr>
                <p:cNvPr id="1048633" name="矩形 96"/>
                <p:cNvSpPr/>
                <p:nvPr/>
              </p:nvSpPr>
              <p:spPr>
                <a:xfrm>
                  <a:off x="5179968" y="2787930"/>
                  <a:ext cx="1377300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향상된 가소화 능력</a:t>
                  </a:r>
                  <a:endParaRPr lang="en-US" altLang="zh-CN" sz="1100" b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45737" name="直接连接符 97"/>
                <p:cNvCxnSpPr>
                  <a:cxnSpLocks/>
                </p:cNvCxnSpPr>
                <p:nvPr/>
              </p:nvCxnSpPr>
              <p:spPr>
                <a:xfrm>
                  <a:off x="5253673" y="3090101"/>
                  <a:ext cx="1396408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738" name="直接连接符 95"/>
              <p:cNvCxnSpPr>
                <a:cxnSpLocks/>
              </p:cNvCxnSpPr>
              <p:nvPr/>
            </p:nvCxnSpPr>
            <p:spPr>
              <a:xfrm>
                <a:off x="6642653" y="3089832"/>
                <a:ext cx="1556383" cy="43831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98"/>
            <p:cNvGrpSpPr/>
            <p:nvPr/>
          </p:nvGrpSpPr>
          <p:grpSpPr>
            <a:xfrm>
              <a:off x="4663901" y="4527731"/>
              <a:ext cx="4324122" cy="1485295"/>
              <a:chOff x="5123450" y="1873793"/>
              <a:chExt cx="4324122" cy="1485295"/>
            </a:xfrm>
          </p:grpSpPr>
          <p:grpSp>
            <p:nvGrpSpPr>
              <p:cNvPr id="70" name="组合 99"/>
              <p:cNvGrpSpPr/>
              <p:nvPr/>
            </p:nvGrpSpPr>
            <p:grpSpPr>
              <a:xfrm>
                <a:off x="5123450" y="2758924"/>
                <a:ext cx="1811285" cy="600164"/>
                <a:chOff x="5123450" y="2758924"/>
                <a:chExt cx="1811285" cy="600164"/>
              </a:xfrm>
            </p:grpSpPr>
            <p:sp>
              <p:nvSpPr>
                <p:cNvPr id="1048634" name="矩形 101"/>
                <p:cNvSpPr/>
                <p:nvPr/>
              </p:nvSpPr>
              <p:spPr>
                <a:xfrm>
                  <a:off x="5186034" y="2758924"/>
                  <a:ext cx="1748701" cy="600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고무 온도 감지 </a:t>
                  </a:r>
                  <a:r>
                    <a:rPr lang="en-US" altLang="ko-KR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(</a:t>
                  </a:r>
                  <a:r>
                    <a:rPr lang="ko-KR" altLang="en-US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선택 사항</a:t>
                  </a:r>
                  <a:r>
                    <a:rPr lang="en-US" altLang="ko-KR" sz="1100" b="1" kern="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Light" pitchFamily="50" charset="0"/>
                      <a:ea typeface="思源黑体 CN Normal" panose="020B0400000000000000" pitchFamily="34" charset="-122"/>
                      <a:cs typeface="Times New Roman" panose="02020603050405020304" pitchFamily="18" charset="0"/>
                    </a:rPr>
                    <a:t>)</a:t>
                  </a:r>
                </a:p>
                <a:p>
                  <a:endParaRPr lang="en-US" altLang="ko-KR" sz="1100" b="1" kern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Light" pitchFamily="50" charset="0"/>
                    <a:ea typeface="思源黑体 CN Normal" panose="020B0400000000000000" pitchFamily="34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45739" name="直接连接符 102"/>
                <p:cNvCxnSpPr>
                  <a:cxnSpLocks/>
                </p:cNvCxnSpPr>
                <p:nvPr/>
              </p:nvCxnSpPr>
              <p:spPr>
                <a:xfrm>
                  <a:off x="5123450" y="3219628"/>
                  <a:ext cx="1674470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45740" name="直接连接符 100"/>
              <p:cNvCxnSpPr>
                <a:cxnSpLocks/>
              </p:cNvCxnSpPr>
              <p:nvPr/>
            </p:nvCxnSpPr>
            <p:spPr>
              <a:xfrm flipV="1">
                <a:off x="6791247" y="1873793"/>
                <a:ext cx="2656325" cy="134398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35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1358" y="723251"/>
            <a:ext cx="9216863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  <a:sym typeface="+mn-ea"/>
              </a:rPr>
              <a:t>고성능</a:t>
            </a:r>
            <a:r>
              <a:rPr lang="en-US" altLang="ko-KR" dirty="0">
                <a:latin typeface="Basically A Sans Serif Light" pitchFamily="50" charset="0"/>
                <a:sym typeface="+mn-ea"/>
              </a:rPr>
              <a:t>, </a:t>
            </a:r>
            <a:r>
              <a:rPr lang="ko-KR" altLang="en-US" dirty="0">
                <a:latin typeface="Basically A Sans Serif Light" pitchFamily="50" charset="0"/>
                <a:sym typeface="+mn-ea"/>
              </a:rPr>
              <a:t>지능형</a:t>
            </a:r>
            <a:r>
              <a:rPr lang="en-US" altLang="ko-KR" dirty="0">
                <a:latin typeface="Basically A Sans Serif Light" pitchFamily="50" charset="0"/>
                <a:sym typeface="+mn-ea"/>
              </a:rPr>
              <a:t>, </a:t>
            </a:r>
            <a:r>
              <a:rPr lang="ko-KR" altLang="en-US" dirty="0">
                <a:latin typeface="Basically A Sans Serif Light" pitchFamily="50" charset="0"/>
                <a:sym typeface="+mn-ea"/>
              </a:rPr>
              <a:t>고신뢰성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grpSp>
        <p:nvGrpSpPr>
          <p:cNvPr id="71" name="组合 80"/>
          <p:cNvGrpSpPr/>
          <p:nvPr/>
        </p:nvGrpSpPr>
        <p:grpSpPr>
          <a:xfrm>
            <a:off x="9998442" y="2724464"/>
            <a:ext cx="1513484" cy="3146590"/>
            <a:chOff x="6522021" y="1696331"/>
            <a:chExt cx="1513484" cy="2141739"/>
          </a:xfrm>
        </p:grpSpPr>
        <p:grpSp>
          <p:nvGrpSpPr>
            <p:cNvPr id="72" name="组合 81"/>
            <p:cNvGrpSpPr/>
            <p:nvPr/>
          </p:nvGrpSpPr>
          <p:grpSpPr>
            <a:xfrm>
              <a:off x="6522021" y="1696331"/>
              <a:ext cx="1513484" cy="1445657"/>
              <a:chOff x="3812769" y="3891140"/>
              <a:chExt cx="1318919" cy="1399789"/>
            </a:xfrm>
          </p:grpSpPr>
          <p:pic>
            <p:nvPicPr>
              <p:cNvPr id="2097174" name="图片 106"/>
              <p:cNvPicPr>
                <a:picLocks noChangeAspect="1"/>
              </p:cNvPicPr>
              <p:nvPr/>
            </p:nvPicPr>
            <p:blipFill rotWithShape="1">
              <a:blip r:embed="rId14" cstate="email"/>
              <a:srcRect/>
              <a:stretch>
                <a:fillRect/>
              </a:stretch>
            </p:blipFill>
            <p:spPr>
              <a:xfrm>
                <a:off x="3812769" y="3891140"/>
                <a:ext cx="1077380" cy="1399789"/>
              </a:xfrm>
              <a:prstGeom prst="rect">
                <a:avLst/>
              </a:prstGeom>
            </p:spPr>
          </p:pic>
          <p:grpSp>
            <p:nvGrpSpPr>
              <p:cNvPr id="73" name="组合 107"/>
              <p:cNvGrpSpPr/>
              <p:nvPr/>
            </p:nvGrpSpPr>
            <p:grpSpPr>
              <a:xfrm>
                <a:off x="4313173" y="4716847"/>
                <a:ext cx="818515" cy="488006"/>
                <a:chOff x="10139979" y="4670834"/>
                <a:chExt cx="818515" cy="488006"/>
              </a:xfrm>
            </p:grpSpPr>
            <p:grpSp>
              <p:nvGrpSpPr>
                <p:cNvPr id="74" name="组合 108"/>
                <p:cNvGrpSpPr/>
                <p:nvPr/>
              </p:nvGrpSpPr>
              <p:grpSpPr>
                <a:xfrm>
                  <a:off x="10139979" y="5037134"/>
                  <a:ext cx="818515" cy="121706"/>
                  <a:chOff x="10139979" y="5037134"/>
                  <a:chExt cx="818515" cy="121706"/>
                </a:xfrm>
              </p:grpSpPr>
              <p:cxnSp>
                <p:nvCxnSpPr>
                  <p:cNvPr id="3145741" name="直接连接符 115"/>
                  <p:cNvCxnSpPr>
                    <a:cxnSpLocks/>
                  </p:cNvCxnSpPr>
                  <p:nvPr/>
                </p:nvCxnSpPr>
                <p:spPr>
                  <a:xfrm flipV="1">
                    <a:off x="10139979" y="5087684"/>
                    <a:ext cx="697318" cy="49223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8636" name="文本框 116"/>
                  <p:cNvSpPr txBox="1"/>
                  <p:nvPr/>
                </p:nvSpPr>
                <p:spPr>
                  <a:xfrm>
                    <a:off x="10880266" y="5037134"/>
                    <a:ext cx="78228" cy="1217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altLang="zh-CN" sz="1200" dirty="0"/>
                      <a:t>A</a:t>
                    </a:r>
                    <a:endParaRPr lang="zh-CN" altLang="en-US" sz="1200" dirty="0"/>
                  </a:p>
                </p:txBody>
              </p:sp>
            </p:grpSp>
            <p:grpSp>
              <p:nvGrpSpPr>
                <p:cNvPr id="75" name="组合 109"/>
                <p:cNvGrpSpPr/>
                <p:nvPr/>
              </p:nvGrpSpPr>
              <p:grpSpPr>
                <a:xfrm>
                  <a:off x="10192290" y="4670834"/>
                  <a:ext cx="765721" cy="121706"/>
                  <a:chOff x="10177862" y="5099992"/>
                  <a:chExt cx="765721" cy="121706"/>
                </a:xfrm>
              </p:grpSpPr>
              <p:cxnSp>
                <p:nvCxnSpPr>
                  <p:cNvPr id="3145742" name="直接连接符 113"/>
                  <p:cNvCxnSpPr>
                    <a:cxnSpLocks/>
                  </p:cNvCxnSpPr>
                  <p:nvPr/>
                </p:nvCxnSpPr>
                <p:spPr>
                  <a:xfrm flipV="1">
                    <a:off x="10177862" y="5165987"/>
                    <a:ext cx="645007" cy="45530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8637" name="文本框 114"/>
                  <p:cNvSpPr txBox="1"/>
                  <p:nvPr/>
                </p:nvSpPr>
                <p:spPr>
                  <a:xfrm>
                    <a:off x="10872339" y="5099992"/>
                    <a:ext cx="71244" cy="121706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altLang="zh-CN" sz="1200" dirty="0"/>
                      <a:t>C</a:t>
                    </a:r>
                    <a:endParaRPr lang="zh-CN" altLang="en-US" sz="1200" dirty="0"/>
                  </a:p>
                </p:txBody>
              </p:sp>
            </p:grpSp>
            <p:grpSp>
              <p:nvGrpSpPr>
                <p:cNvPr id="76" name="组合 110"/>
                <p:cNvGrpSpPr/>
                <p:nvPr/>
              </p:nvGrpSpPr>
              <p:grpSpPr>
                <a:xfrm>
                  <a:off x="10220985" y="4782359"/>
                  <a:ext cx="737027" cy="121706"/>
                  <a:chOff x="10220985" y="4982456"/>
                  <a:chExt cx="737027" cy="121706"/>
                </a:xfrm>
              </p:grpSpPr>
              <p:cxnSp>
                <p:nvCxnSpPr>
                  <p:cNvPr id="3145743" name="直接连接符 111"/>
                  <p:cNvCxnSpPr>
                    <a:cxnSpLocks/>
                  </p:cNvCxnSpPr>
                  <p:nvPr/>
                </p:nvCxnSpPr>
                <p:spPr>
                  <a:xfrm flipV="1">
                    <a:off x="10220985" y="5060657"/>
                    <a:ext cx="616312" cy="43505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8638" name="文本框 112"/>
                  <p:cNvSpPr txBox="1"/>
                  <p:nvPr/>
                </p:nvSpPr>
                <p:spPr>
                  <a:xfrm>
                    <a:off x="10885372" y="4982456"/>
                    <a:ext cx="72640" cy="1217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altLang="zh-CN" sz="1200" dirty="0"/>
                      <a:t>B</a:t>
                    </a:r>
                    <a:endParaRPr lang="zh-CN" altLang="en-US" sz="1200" dirty="0"/>
                  </a:p>
                </p:txBody>
              </p:sp>
            </p:grpSp>
          </p:grpSp>
        </p:grpSp>
        <p:sp>
          <p:nvSpPr>
            <p:cNvPr id="1048639" name="矩形 103"/>
            <p:cNvSpPr/>
            <p:nvPr/>
          </p:nvSpPr>
          <p:spPr>
            <a:xfrm>
              <a:off x="6830993" y="3660004"/>
              <a:ext cx="772969" cy="178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Light" pitchFamily="50" charset="0"/>
                  <a:ea typeface="思源黑体 CN Normal" panose="020B0400000000000000" pitchFamily="34" charset="-122"/>
                  <a:cs typeface="Times New Roman" panose="02020603050405020304" pitchFamily="18" charset="0"/>
                </a:rPr>
                <a:t>A➡B➡C</a:t>
              </a:r>
            </a:p>
          </p:txBody>
        </p:sp>
      </p:grpSp>
      <p:sp>
        <p:nvSpPr>
          <p:cNvPr id="1048640" name="矩形 117"/>
          <p:cNvSpPr/>
          <p:nvPr/>
        </p:nvSpPr>
        <p:spPr>
          <a:xfrm>
            <a:off x="9560211" y="2073135"/>
            <a:ext cx="21013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rPr>
              <a:t>IF3R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文本占位符 1"/>
          <p:cNvSpPr txBox="1"/>
          <p:nvPr/>
        </p:nvSpPr>
        <p:spPr>
          <a:xfrm>
            <a:off x="495308" y="1467811"/>
            <a:ext cx="11151001" cy="597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Basically A Sans Serif SemiBold" pitchFamily="50" charset="0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Clamping unit, Precise control</a:t>
            </a:r>
          </a:p>
        </p:txBody>
      </p:sp>
      <p:grpSp>
        <p:nvGrpSpPr>
          <p:cNvPr id="80" name="组合 8"/>
          <p:cNvGrpSpPr/>
          <p:nvPr/>
        </p:nvGrpSpPr>
        <p:grpSpPr>
          <a:xfrm>
            <a:off x="734842" y="2596560"/>
            <a:ext cx="3763229" cy="2988582"/>
            <a:chOff x="534274" y="3363674"/>
            <a:chExt cx="3763229" cy="2988582"/>
          </a:xfrm>
        </p:grpSpPr>
        <p:grpSp>
          <p:nvGrpSpPr>
            <p:cNvPr id="81" name="组合 7"/>
            <p:cNvGrpSpPr/>
            <p:nvPr/>
          </p:nvGrpSpPr>
          <p:grpSpPr>
            <a:xfrm>
              <a:off x="534274" y="3363674"/>
              <a:ext cx="3763229" cy="2988582"/>
              <a:chOff x="677277" y="2984810"/>
              <a:chExt cx="3763229" cy="2988582"/>
            </a:xfrm>
          </p:grpSpPr>
          <p:grpSp>
            <p:nvGrpSpPr>
              <p:cNvPr id="82" name="组合 31"/>
              <p:cNvGrpSpPr/>
              <p:nvPr/>
            </p:nvGrpSpPr>
            <p:grpSpPr>
              <a:xfrm>
                <a:off x="677277" y="2984810"/>
                <a:ext cx="3763229" cy="987023"/>
                <a:chOff x="593760" y="1865333"/>
                <a:chExt cx="3763229" cy="987023"/>
              </a:xfrm>
            </p:grpSpPr>
            <p:sp>
              <p:nvSpPr>
                <p:cNvPr id="1048646" name="文本占位符 18"/>
                <p:cNvSpPr txBox="1"/>
                <p:nvPr/>
              </p:nvSpPr>
              <p:spPr>
                <a:xfrm>
                  <a:off x="593760" y="1865333"/>
                  <a:ext cx="2149440" cy="421279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900" kern="1200" spc="1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SemiBold" pitchFamily="50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lang="en-US" altLang="zh-CN" sz="1800" b="1" dirty="0">
                      <a:solidFill>
                        <a:srgbClr val="8EC220"/>
                      </a:solidFill>
                      <a:latin typeface="Basically A Sans Serif Medium" pitchFamily="50" charset="0"/>
                      <a:ea typeface="思源黑体 CN Normal" panose="020B0400000000000000" pitchFamily="34" charset="-122"/>
                    </a:rPr>
                    <a:t>60%</a:t>
                  </a:r>
                </a:p>
              </p:txBody>
            </p:sp>
            <p:sp>
              <p:nvSpPr>
                <p:cNvPr id="1048647" name="文本占位符 18"/>
                <p:cNvSpPr txBox="1"/>
                <p:nvPr/>
              </p:nvSpPr>
              <p:spPr>
                <a:xfrm>
                  <a:off x="593760" y="2446568"/>
                  <a:ext cx="3763229" cy="4057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900" b="1" kern="1200" spc="100" baseline="0">
                      <a:solidFill>
                        <a:schemeClr val="bg1">
                          <a:lumMod val="50000"/>
                        </a:schemeClr>
                      </a:solidFill>
                      <a:latin typeface="Basically A Sans Serif Medium" pitchFamily="50" charset="0"/>
                      <a:ea typeface="思源黑体 CN Bold" panose="020B0800000000000000" pitchFamily="34" charset="-122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ko-KR" altLang="en-US" sz="1400" b="0" dirty="0">
                      <a:solidFill>
                        <a:srgbClr val="4B4747"/>
                      </a:solidFill>
                    </a:rPr>
                    <a:t>최대 금형 개방 속도</a:t>
                  </a:r>
                </a:p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</a:pPr>
                  <a:endParaRPr lang="ko-KR" altLang="en-US" sz="1400" b="0" dirty="0">
                    <a:solidFill>
                      <a:srgbClr val="4B4747"/>
                    </a:solidFill>
                  </a:endParaRPr>
                </a:p>
              </p:txBody>
            </p:sp>
          </p:grpSp>
          <p:grpSp>
            <p:nvGrpSpPr>
              <p:cNvPr id="83" name="组合 34"/>
              <p:cNvGrpSpPr/>
              <p:nvPr/>
            </p:nvGrpSpPr>
            <p:grpSpPr>
              <a:xfrm>
                <a:off x="678099" y="4076720"/>
                <a:ext cx="3688230" cy="776267"/>
                <a:chOff x="593760" y="1865333"/>
                <a:chExt cx="3688230" cy="776267"/>
              </a:xfrm>
            </p:grpSpPr>
            <p:sp>
              <p:nvSpPr>
                <p:cNvPr id="1048648" name="文本占位符 18"/>
                <p:cNvSpPr txBox="1"/>
                <p:nvPr/>
              </p:nvSpPr>
              <p:spPr>
                <a:xfrm>
                  <a:off x="593760" y="1865333"/>
                  <a:ext cx="2149440" cy="421279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900" kern="1200" spc="1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SemiBold" pitchFamily="50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lang="en-US" altLang="zh-CN" sz="1800" b="1" dirty="0">
                      <a:solidFill>
                        <a:srgbClr val="8EC220"/>
                      </a:solidFill>
                      <a:latin typeface="Basically A Sans Serif Medium" pitchFamily="50" charset="0"/>
                      <a:ea typeface="思源黑体 CN Normal" panose="020B0400000000000000" pitchFamily="34" charset="-122"/>
                    </a:rPr>
                    <a:t>±0.5mm</a:t>
                  </a:r>
                </a:p>
              </p:txBody>
            </p:sp>
            <p:sp>
              <p:nvSpPr>
                <p:cNvPr id="1048649" name="文本占位符 18"/>
                <p:cNvSpPr txBox="1"/>
                <p:nvPr/>
              </p:nvSpPr>
              <p:spPr>
                <a:xfrm>
                  <a:off x="595404" y="2235812"/>
                  <a:ext cx="3686586" cy="4057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900" b="1" kern="1200" spc="100" baseline="0">
                      <a:solidFill>
                        <a:schemeClr val="bg1">
                          <a:lumMod val="50000"/>
                        </a:schemeClr>
                      </a:solidFill>
                      <a:latin typeface="Basically A Sans Serif Medium" pitchFamily="50" charset="0"/>
                      <a:ea typeface="思源黑体 CN Bold" panose="020B0800000000000000" pitchFamily="34" charset="-122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ko-KR" altLang="en-US" sz="1400" b="0" dirty="0">
                      <a:solidFill>
                        <a:srgbClr val="4B4747"/>
                      </a:solidFill>
                    </a:rPr>
                    <a:t>반복 위치 동작 정확도</a:t>
                  </a:r>
                </a:p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</a:pPr>
                  <a:endParaRPr lang="ko-KR" altLang="en-US" sz="1400" b="0" dirty="0">
                    <a:solidFill>
                      <a:srgbClr val="4B4747"/>
                    </a:solidFill>
                  </a:endParaRPr>
                </a:p>
              </p:txBody>
            </p:sp>
          </p:grpSp>
          <p:grpSp>
            <p:nvGrpSpPr>
              <p:cNvPr id="84" name="组合 37"/>
              <p:cNvGrpSpPr/>
              <p:nvPr/>
            </p:nvGrpSpPr>
            <p:grpSpPr>
              <a:xfrm>
                <a:off x="677277" y="5083911"/>
                <a:ext cx="2430540" cy="889481"/>
                <a:chOff x="593760" y="1865333"/>
                <a:chExt cx="2430540" cy="889481"/>
              </a:xfrm>
            </p:grpSpPr>
            <p:sp>
              <p:nvSpPr>
                <p:cNvPr id="1048650" name="文本占位符 18"/>
                <p:cNvSpPr txBox="1"/>
                <p:nvPr/>
              </p:nvSpPr>
              <p:spPr>
                <a:xfrm>
                  <a:off x="593760" y="1865333"/>
                  <a:ext cx="2149440" cy="421279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2900" kern="1200" spc="1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sically A Sans Serif SemiBold" pitchFamily="50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lang="en-US" altLang="zh-CN" sz="1800" b="1" dirty="0">
                      <a:solidFill>
                        <a:srgbClr val="8EC220"/>
                      </a:solidFill>
                      <a:latin typeface="Basically A Sans Serif Medium" pitchFamily="50" charset="0"/>
                      <a:ea typeface="思源黑体 CN Normal" panose="020B0400000000000000" pitchFamily="34" charset="-122"/>
                    </a:rPr>
                    <a:t>30%</a:t>
                  </a:r>
                </a:p>
              </p:txBody>
            </p:sp>
            <p:sp>
              <p:nvSpPr>
                <p:cNvPr id="1048651" name="文本占位符 18"/>
                <p:cNvSpPr txBox="1"/>
                <p:nvPr/>
              </p:nvSpPr>
              <p:spPr>
                <a:xfrm>
                  <a:off x="593760" y="2349026"/>
                  <a:ext cx="2430540" cy="4057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Tx/>
                    <a:buNone/>
                    <a:defRPr sz="900" b="1" kern="1200" spc="100" baseline="0">
                      <a:solidFill>
                        <a:schemeClr val="bg1">
                          <a:lumMod val="50000"/>
                        </a:schemeClr>
                      </a:solidFill>
                      <a:latin typeface="Basically A Sans Serif Medium" pitchFamily="50" charset="0"/>
                      <a:ea typeface="思源黑体 CN Bold" panose="020B0800000000000000" pitchFamily="34" charset="-122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ko-KR" altLang="en-US" sz="1400" b="0" dirty="0">
                      <a:solidFill>
                        <a:srgbClr val="4B4747"/>
                      </a:solidFill>
                    </a:rPr>
                    <a:t>드라이</a:t>
                  </a:r>
                  <a:r>
                    <a:rPr lang="en-US" altLang="ko-KR" sz="1400" b="0" dirty="0">
                      <a:solidFill>
                        <a:srgbClr val="4B4747"/>
                      </a:solidFill>
                    </a:rPr>
                    <a:t>(Dry)</a:t>
                  </a:r>
                  <a:r>
                    <a:rPr lang="ko-KR" altLang="en-US" sz="1400" b="0" dirty="0">
                      <a:solidFill>
                        <a:srgbClr val="4B4747"/>
                      </a:solidFill>
                    </a:rPr>
                    <a:t> 사이클 타임</a:t>
                  </a:r>
                  <a:endParaRPr lang="en-US" altLang="zh-CN" sz="1400" b="0" dirty="0">
                    <a:solidFill>
                      <a:srgbClr val="4B4747"/>
                    </a:solidFill>
                  </a:endParaRPr>
                </a:p>
              </p:txBody>
            </p:sp>
          </p:grpSp>
        </p:grpSp>
        <p:sp>
          <p:nvSpPr>
            <p:cNvPr id="1048652" name="下箭头 38"/>
            <p:cNvSpPr/>
            <p:nvPr/>
          </p:nvSpPr>
          <p:spPr>
            <a:xfrm>
              <a:off x="1690712" y="5501953"/>
              <a:ext cx="281281" cy="534195"/>
            </a:xfrm>
            <a:prstGeom prst="downArrow">
              <a:avLst/>
            </a:prstGeom>
            <a:solidFill>
              <a:srgbClr val="8EC220"/>
            </a:solidFill>
            <a:ln>
              <a:solidFill>
                <a:srgbClr val="8EC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53" name="下箭头 41"/>
            <p:cNvSpPr/>
            <p:nvPr/>
          </p:nvSpPr>
          <p:spPr>
            <a:xfrm flipV="1">
              <a:off x="1866812" y="3438444"/>
              <a:ext cx="288758" cy="524003"/>
            </a:xfrm>
            <a:prstGeom prst="downArrow">
              <a:avLst/>
            </a:prstGeom>
            <a:solidFill>
              <a:srgbClr val="8EC220"/>
            </a:solidFill>
            <a:ln>
              <a:solidFill>
                <a:srgbClr val="8EC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11"/>
          <p:cNvGrpSpPr/>
          <p:nvPr/>
        </p:nvGrpSpPr>
        <p:grpSpPr>
          <a:xfrm>
            <a:off x="4655135" y="1538796"/>
            <a:ext cx="7309287" cy="4033937"/>
            <a:chOff x="3869977" y="1514378"/>
            <a:chExt cx="8312661" cy="4587691"/>
          </a:xfrm>
        </p:grpSpPr>
        <p:pic>
          <p:nvPicPr>
            <p:cNvPr id="2097175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69977" y="2455078"/>
              <a:ext cx="1265867" cy="970806"/>
            </a:xfrm>
            <a:prstGeom prst="rect">
              <a:avLst/>
            </a:prstGeom>
          </p:spPr>
        </p:pic>
        <p:pic>
          <p:nvPicPr>
            <p:cNvPr id="209717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74559" y="2455078"/>
              <a:ext cx="1377079" cy="1024832"/>
            </a:xfrm>
            <a:prstGeom prst="rect">
              <a:avLst/>
            </a:prstGeom>
          </p:spPr>
        </p:pic>
        <p:sp>
          <p:nvSpPr>
            <p:cNvPr id="1048654" name="文本占位符 18"/>
            <p:cNvSpPr txBox="1"/>
            <p:nvPr/>
          </p:nvSpPr>
          <p:spPr>
            <a:xfrm>
              <a:off x="4065366" y="3746833"/>
              <a:ext cx="4782560" cy="3652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ko-KR" altLang="en-US" sz="1200" b="1" dirty="0">
                  <a:solidFill>
                    <a:schemeClr val="tx1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고강성 상부 </a:t>
              </a:r>
              <a:r>
                <a:rPr lang="ko-KR" altLang="en-US" sz="1200" b="1" dirty="0" err="1">
                  <a:solidFill>
                    <a:schemeClr val="tx1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플래튼</a:t>
              </a:r>
              <a:endParaRPr lang="zh-CN" altLang="en-US" sz="1200" b="1" dirty="0">
                <a:solidFill>
                  <a:schemeClr val="tx1"/>
                </a:solidFill>
                <a:latin typeface="Basically A Sans Serif Light" pitchFamily="50" charset="0"/>
                <a:ea typeface="思源黑体 CN Normal" panose="020B0400000000000000" pitchFamily="34" charset="-122"/>
              </a:endParaRPr>
            </a:p>
          </p:txBody>
        </p:sp>
        <p:pic>
          <p:nvPicPr>
            <p:cNvPr id="2097177" name="图片 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28281" y="4244574"/>
              <a:ext cx="2064916" cy="1376610"/>
            </a:xfrm>
            <a:prstGeom prst="rect">
              <a:avLst/>
            </a:prstGeom>
          </p:spPr>
        </p:pic>
        <p:sp>
          <p:nvSpPr>
            <p:cNvPr id="1048655" name="文本占位符 18"/>
            <p:cNvSpPr txBox="1"/>
            <p:nvPr/>
          </p:nvSpPr>
          <p:spPr>
            <a:xfrm>
              <a:off x="4091283" y="5747721"/>
              <a:ext cx="3159678" cy="3543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ko-KR" altLang="en-US" sz="1200" b="1" dirty="0">
                  <a:solidFill>
                    <a:schemeClr val="tx1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민감한 </a:t>
              </a:r>
              <a:r>
                <a:rPr lang="ko-KR" altLang="en-US" sz="1200" b="1" dirty="0" err="1">
                  <a:solidFill>
                    <a:schemeClr val="tx1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저부하</a:t>
              </a:r>
              <a:r>
                <a:rPr lang="ko-KR" altLang="en-US" sz="1200" b="1" dirty="0">
                  <a:solidFill>
                    <a:schemeClr val="tx1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 모션 </a:t>
              </a:r>
              <a:r>
                <a:rPr lang="ko-KR" altLang="en-US" sz="1200" b="1" dirty="0" err="1">
                  <a:solidFill>
                    <a:schemeClr val="tx1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실린터</a:t>
              </a:r>
              <a:endParaRPr lang="zh-CN" altLang="en-US" sz="1200" b="1" dirty="0">
                <a:solidFill>
                  <a:schemeClr val="tx1"/>
                </a:solidFill>
                <a:latin typeface="Basically A Sans Serif Light" pitchFamily="50" charset="0"/>
                <a:ea typeface="思源黑体 CN Normal" panose="020B0400000000000000" pitchFamily="34" charset="-122"/>
              </a:endParaRPr>
            </a:p>
          </p:txBody>
        </p:sp>
        <p:pic>
          <p:nvPicPr>
            <p:cNvPr id="2097178" name="图片 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7231306" y="1514378"/>
              <a:ext cx="2510087" cy="4479435"/>
            </a:xfrm>
            <a:prstGeom prst="rect">
              <a:avLst/>
            </a:prstGeom>
          </p:spPr>
        </p:pic>
        <p:cxnSp>
          <p:nvCxnSpPr>
            <p:cNvPr id="3145744" name="肘形连接符 55"/>
            <p:cNvCxnSpPr>
              <a:cxnSpLocks/>
              <a:endCxn id="2097176" idx="3"/>
            </p:cNvCxnSpPr>
            <p:nvPr/>
          </p:nvCxnSpPr>
          <p:spPr>
            <a:xfrm rot="10800000">
              <a:off x="6551638" y="2967495"/>
              <a:ext cx="1341078" cy="9412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5" name="肘形连接符 58"/>
            <p:cNvCxnSpPr>
              <a:cxnSpLocks/>
              <a:endCxn id="2097177" idx="3"/>
            </p:cNvCxnSpPr>
            <p:nvPr/>
          </p:nvCxnSpPr>
          <p:spPr>
            <a:xfrm rot="10800000">
              <a:off x="6293198" y="4932879"/>
              <a:ext cx="1937541" cy="11293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56" name="文本占位符 18"/>
            <p:cNvSpPr txBox="1"/>
            <p:nvPr/>
          </p:nvSpPr>
          <p:spPr>
            <a:xfrm>
              <a:off x="4063812" y="1744590"/>
              <a:ext cx="2981433" cy="52099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ko-KR" altLang="en-US" sz="1200" b="1" dirty="0">
                  <a:solidFill>
                    <a:schemeClr val="tx1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최대 사출 속도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ko-KR" altLang="en-US" sz="1200" b="1" dirty="0">
                <a:solidFill>
                  <a:schemeClr val="tx1"/>
                </a:solidFill>
                <a:latin typeface="Basically A Sans Serif Light" pitchFamily="50" charset="0"/>
                <a:ea typeface="思源黑体 CN Normal" panose="020B0400000000000000" pitchFamily="34" charset="-122"/>
              </a:endParaRPr>
            </a:p>
          </p:txBody>
        </p:sp>
        <p:cxnSp>
          <p:nvCxnSpPr>
            <p:cNvPr id="3145746" name="肘形连接符 65"/>
            <p:cNvCxnSpPr>
              <a:cxnSpLocks/>
              <a:endCxn id="1048656" idx="3"/>
            </p:cNvCxnSpPr>
            <p:nvPr/>
          </p:nvCxnSpPr>
          <p:spPr>
            <a:xfrm rot="10800000">
              <a:off x="7045246" y="2005090"/>
              <a:ext cx="830279" cy="71225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6"/>
            <p:cNvGrpSpPr/>
            <p:nvPr/>
          </p:nvGrpSpPr>
          <p:grpSpPr>
            <a:xfrm>
              <a:off x="9345420" y="2363636"/>
              <a:ext cx="2305594" cy="568977"/>
              <a:chOff x="-6293163" y="4950524"/>
              <a:chExt cx="2305594" cy="568977"/>
            </a:xfrm>
          </p:grpSpPr>
          <p:sp>
            <p:nvSpPr>
              <p:cNvPr id="1048657" name="矩形 42"/>
              <p:cNvSpPr/>
              <p:nvPr/>
            </p:nvSpPr>
            <p:spPr>
              <a:xfrm>
                <a:off x="-5648947" y="4950524"/>
                <a:ext cx="1661378" cy="525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b="1" spc="100" dirty="0">
                    <a:latin typeface="Basically A Sans Serif Light" pitchFamily="50" charset="0"/>
                    <a:ea typeface="思源黑体 CN Normal" panose="020B0400000000000000" pitchFamily="34" charset="-122"/>
                  </a:rPr>
                  <a:t>다기능 인터페이스</a:t>
                </a:r>
                <a:endParaRPr lang="en-US" altLang="zh-CN" sz="1200" b="1" spc="100" dirty="0">
                  <a:latin typeface="Basically A Sans Serif Light" pitchFamily="50" charset="0"/>
                  <a:ea typeface="思源黑体 CN Normal" panose="020B0400000000000000" pitchFamily="34" charset="-122"/>
                </a:endParaRPr>
              </a:p>
            </p:txBody>
          </p:sp>
          <p:cxnSp>
            <p:nvCxnSpPr>
              <p:cNvPr id="3145747" name="直接连接符 46"/>
              <p:cNvCxnSpPr>
                <a:cxnSpLocks/>
              </p:cNvCxnSpPr>
              <p:nvPr/>
            </p:nvCxnSpPr>
            <p:spPr>
              <a:xfrm>
                <a:off x="-5558933" y="5519501"/>
                <a:ext cx="1519554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8" name="直接连接符 51"/>
              <p:cNvCxnSpPr>
                <a:cxnSpLocks/>
              </p:cNvCxnSpPr>
              <p:nvPr/>
            </p:nvCxnSpPr>
            <p:spPr>
              <a:xfrm flipH="1" flipV="1">
                <a:off x="-6293163" y="5092036"/>
                <a:ext cx="731174" cy="42746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5749" name="直接连接符 57"/>
            <p:cNvCxnSpPr>
              <a:cxnSpLocks/>
            </p:cNvCxnSpPr>
            <p:nvPr/>
          </p:nvCxnSpPr>
          <p:spPr>
            <a:xfrm flipH="1">
              <a:off x="8230738" y="2932612"/>
              <a:ext cx="1845856" cy="14764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0" name="直接连接符 66"/>
            <p:cNvCxnSpPr>
              <a:cxnSpLocks/>
            </p:cNvCxnSpPr>
            <p:nvPr/>
          </p:nvCxnSpPr>
          <p:spPr>
            <a:xfrm flipH="1">
              <a:off x="9062266" y="2932613"/>
              <a:ext cx="1014328" cy="131196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组合 70"/>
            <p:cNvGrpSpPr/>
            <p:nvPr/>
          </p:nvGrpSpPr>
          <p:grpSpPr>
            <a:xfrm>
              <a:off x="9215969" y="4806645"/>
              <a:ext cx="2966669" cy="790461"/>
              <a:chOff x="-6308753" y="4729040"/>
              <a:chExt cx="2966669" cy="790461"/>
            </a:xfrm>
          </p:grpSpPr>
          <p:sp>
            <p:nvSpPr>
              <p:cNvPr id="1048658" name="矩形 71"/>
              <p:cNvSpPr/>
              <p:nvPr/>
            </p:nvSpPr>
            <p:spPr>
              <a:xfrm>
                <a:off x="-5858839" y="4729040"/>
                <a:ext cx="2516755" cy="315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200" b="1" spc="100" dirty="0" err="1">
                    <a:latin typeface="Basically A Sans Serif Light" pitchFamily="50" charset="0"/>
                    <a:ea typeface="思源黑体 CN Normal" panose="020B0400000000000000" pitchFamily="34" charset="-122"/>
                  </a:rPr>
                  <a:t>대구경</a:t>
                </a:r>
                <a:r>
                  <a:rPr lang="ko-KR" altLang="en-US" sz="1200" b="1" spc="100" dirty="0">
                    <a:latin typeface="Basically A Sans Serif Light" pitchFamily="50" charset="0"/>
                    <a:ea typeface="思源黑体 CN Normal" panose="020B0400000000000000" pitchFamily="34" charset="-122"/>
                  </a:rPr>
                  <a:t> 저압 유압 밸브</a:t>
                </a:r>
                <a:endParaRPr lang="en-US" altLang="zh-CN" sz="1200" b="1" spc="100" dirty="0">
                  <a:latin typeface="Basically A Sans Serif Light" pitchFamily="50" charset="0"/>
                  <a:ea typeface="思源黑体 CN Normal" panose="020B0400000000000000" pitchFamily="34" charset="-122"/>
                </a:endParaRPr>
              </a:p>
            </p:txBody>
          </p:sp>
          <p:cxnSp>
            <p:nvCxnSpPr>
              <p:cNvPr id="3145751" name="直接连接符 72"/>
              <p:cNvCxnSpPr>
                <a:cxnSpLocks/>
              </p:cNvCxnSpPr>
              <p:nvPr/>
            </p:nvCxnSpPr>
            <p:spPr>
              <a:xfrm>
                <a:off x="-5812551" y="5519501"/>
                <a:ext cx="2107652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52" name="直接连接符 73"/>
              <p:cNvCxnSpPr>
                <a:cxnSpLocks/>
              </p:cNvCxnSpPr>
              <p:nvPr/>
            </p:nvCxnSpPr>
            <p:spPr>
              <a:xfrm flipH="1" flipV="1">
                <a:off x="-6308753" y="5338685"/>
                <a:ext cx="496202" cy="1808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5753" name="肘形连接符 80"/>
            <p:cNvCxnSpPr>
              <a:cxnSpLocks/>
              <a:endCxn id="2097177" idx="3"/>
            </p:cNvCxnSpPr>
            <p:nvPr/>
          </p:nvCxnSpPr>
          <p:spPr>
            <a:xfrm rot="10800000">
              <a:off x="6293198" y="4932879"/>
              <a:ext cx="2769071" cy="773242"/>
            </a:xfrm>
            <a:prstGeom prst="bentConnector3">
              <a:avLst>
                <a:gd name="adj1" fmla="val 65594"/>
              </a:avLst>
            </a:prstGeom>
            <a:ln w="19050">
              <a:solidFill>
                <a:srgbClr val="00B05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59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883015"/>
            <a:ext cx="10998700" cy="435826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  <a:sym typeface="+mn-ea"/>
              </a:rPr>
              <a:t>고성능</a:t>
            </a:r>
            <a:r>
              <a:rPr lang="en-US" altLang="ko-KR" dirty="0">
                <a:latin typeface="Basically A Sans Serif Light" pitchFamily="50" charset="0"/>
                <a:sym typeface="+mn-ea"/>
              </a:rPr>
              <a:t>, </a:t>
            </a:r>
            <a:r>
              <a:rPr lang="ko-KR" altLang="en-US" dirty="0">
                <a:latin typeface="Basically A Sans Serif Light" pitchFamily="50" charset="0"/>
                <a:sym typeface="+mn-ea"/>
              </a:rPr>
              <a:t>지능형</a:t>
            </a:r>
            <a:r>
              <a:rPr lang="en-US" altLang="ko-KR" dirty="0">
                <a:latin typeface="Basically A Sans Serif Light" pitchFamily="50" charset="0"/>
                <a:sym typeface="+mn-ea"/>
              </a:rPr>
              <a:t>, </a:t>
            </a:r>
            <a:r>
              <a:rPr lang="ko-KR" altLang="en-US" dirty="0">
                <a:latin typeface="Basically A Sans Serif Light" pitchFamily="50" charset="0"/>
                <a:sym typeface="+mn-ea"/>
              </a:rPr>
              <a:t>높은 신뢰성</a:t>
            </a:r>
          </a:p>
          <a:p>
            <a:r>
              <a:rPr lang="ko-KR" altLang="en-US" dirty="0">
                <a:latin typeface="Basically A Sans Serif Light" pitchFamily="50" charset="0"/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10879828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종합 정보 모니터링</a:t>
            </a:r>
          </a:p>
          <a:p>
            <a:endParaRPr lang="ko-KR" altLang="en-US" dirty="0">
              <a:latin typeface="Basically A Sans Serif Light" pitchFamily="50" charset="0"/>
            </a:endParaRPr>
          </a:p>
        </p:txBody>
      </p:sp>
      <p:grpSp>
        <p:nvGrpSpPr>
          <p:cNvPr id="91" name="组合 3"/>
          <p:cNvGrpSpPr/>
          <p:nvPr/>
        </p:nvGrpSpPr>
        <p:grpSpPr>
          <a:xfrm>
            <a:off x="5197678" y="1909337"/>
            <a:ext cx="6469118" cy="3708917"/>
            <a:chOff x="3526727" y="1651100"/>
            <a:chExt cx="7603731" cy="4359421"/>
          </a:xfrm>
        </p:grpSpPr>
        <p:pic>
          <p:nvPicPr>
            <p:cNvPr id="2097179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166748" y="2209331"/>
              <a:ext cx="4121254" cy="2640446"/>
            </a:xfrm>
            <a:prstGeom prst="rect">
              <a:avLst/>
            </a:prstGeom>
          </p:spPr>
        </p:pic>
        <p:pic>
          <p:nvPicPr>
            <p:cNvPr id="2097180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271960" y="4732058"/>
              <a:ext cx="1903198" cy="1278463"/>
            </a:xfrm>
            <a:prstGeom prst="rect">
              <a:avLst/>
            </a:prstGeom>
          </p:spPr>
        </p:pic>
        <p:pic>
          <p:nvPicPr>
            <p:cNvPr id="2097181" name="图片 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526727" y="4315705"/>
              <a:ext cx="2024003" cy="15770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97182" name="图片 7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526727" y="1818463"/>
              <a:ext cx="2007431" cy="17540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97183" name="图片 8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8658122" y="4086103"/>
              <a:ext cx="2368789" cy="1603561"/>
            </a:xfrm>
            <a:prstGeom prst="rect">
              <a:avLst/>
            </a:prstGeom>
          </p:spPr>
        </p:pic>
        <p:pic>
          <p:nvPicPr>
            <p:cNvPr id="2097184" name="图片 24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8658122" y="1651100"/>
              <a:ext cx="2472336" cy="1876771"/>
            </a:xfrm>
            <a:prstGeom prst="rect">
              <a:avLst/>
            </a:prstGeom>
          </p:spPr>
        </p:pic>
      </p:grpSp>
      <p:grpSp>
        <p:nvGrpSpPr>
          <p:cNvPr id="92" name="组合 25"/>
          <p:cNvGrpSpPr/>
          <p:nvPr/>
        </p:nvGrpSpPr>
        <p:grpSpPr>
          <a:xfrm>
            <a:off x="581527" y="2220450"/>
            <a:ext cx="5334851" cy="3360904"/>
            <a:chOff x="630937" y="1706098"/>
            <a:chExt cx="5334851" cy="3360904"/>
          </a:xfrm>
        </p:grpSpPr>
        <p:grpSp>
          <p:nvGrpSpPr>
            <p:cNvPr id="93" name="组合 26"/>
            <p:cNvGrpSpPr/>
            <p:nvPr/>
          </p:nvGrpSpPr>
          <p:grpSpPr>
            <a:xfrm>
              <a:off x="630937" y="1706098"/>
              <a:ext cx="4696609" cy="1424583"/>
              <a:chOff x="547420" y="1601557"/>
              <a:chExt cx="4696609" cy="1424583"/>
            </a:xfrm>
          </p:grpSpPr>
          <p:sp>
            <p:nvSpPr>
              <p:cNvPr id="1048664" name="文本占位符 18"/>
              <p:cNvSpPr txBox="1"/>
              <p:nvPr/>
            </p:nvSpPr>
            <p:spPr>
              <a:xfrm>
                <a:off x="547420" y="1601557"/>
                <a:ext cx="4696609" cy="63232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900" kern="1200" spc="1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SemiBold" pitchFamily="50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ko-KR" altLang="en-US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압력</a:t>
                </a:r>
                <a:r>
                  <a:rPr lang="en-US" altLang="ko-KR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, </a:t>
                </a:r>
                <a:r>
                  <a:rPr lang="ko-KR" altLang="en-US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온도</a:t>
                </a:r>
                <a:r>
                  <a:rPr lang="en-US" altLang="ko-KR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, </a:t>
                </a:r>
                <a:r>
                  <a:rPr lang="ko-KR" altLang="en-US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시간</a:t>
                </a:r>
                <a:r>
                  <a:rPr lang="en-US" altLang="ko-KR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, </a:t>
                </a:r>
                <a:r>
                  <a:rPr lang="ko-KR" altLang="en-US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속도</a:t>
                </a:r>
                <a:r>
                  <a:rPr lang="en-US" altLang="ko-KR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, </a:t>
                </a:r>
                <a:r>
                  <a:rPr lang="ko-KR" altLang="en-US" sz="1600" b="1" dirty="0">
                    <a:solidFill>
                      <a:srgbClr val="4B4747"/>
                    </a:solidFill>
                    <a:latin typeface="Basically A Sans Serif Light" pitchFamily="50" charset="0"/>
                    <a:ea typeface="思源黑体 CN Normal" panose="020B0400000000000000" pitchFamily="34" charset="-122"/>
                  </a:rPr>
                  <a:t>위치</a:t>
                </a:r>
                <a:endParaRPr lang="zh-CN" altLang="en-US" sz="1600" b="1" dirty="0">
                  <a:solidFill>
                    <a:srgbClr val="4B4747"/>
                  </a:solidFill>
                  <a:latin typeface="Basically A Sans Serif Light" pitchFamily="50" charset="0"/>
                  <a:ea typeface="思源黑体 CN Normal" panose="020B0400000000000000" pitchFamily="34" charset="-122"/>
                </a:endParaRPr>
              </a:p>
            </p:txBody>
          </p:sp>
          <p:sp>
            <p:nvSpPr>
              <p:cNvPr id="1048665" name="文本占位符 18"/>
              <p:cNvSpPr txBox="1"/>
              <p:nvPr/>
            </p:nvSpPr>
            <p:spPr>
              <a:xfrm>
                <a:off x="595404" y="2620352"/>
                <a:ext cx="3799614" cy="4057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900" b="1" kern="1200" spc="100" baseline="0">
                    <a:solidFill>
                      <a:schemeClr val="bg1">
                        <a:lumMod val="50000"/>
                      </a:schemeClr>
                    </a:solidFill>
                    <a:latin typeface="Basically A Sans Serif Medium" pitchFamily="50" charset="0"/>
                    <a:ea typeface="思源黑体 CN Bold" panose="020B0800000000000000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ko-KR" altLang="en-US" sz="1600" dirty="0">
                    <a:solidFill>
                      <a:srgbClr val="4B4747"/>
                    </a:solidFill>
                  </a:rPr>
                  <a:t>전방위 센서</a:t>
                </a:r>
                <a:endParaRPr lang="en-US" altLang="zh-CN" sz="1600" dirty="0">
                  <a:solidFill>
                    <a:srgbClr val="4B4747"/>
                  </a:solidFill>
                </a:endParaRPr>
              </a:p>
            </p:txBody>
          </p:sp>
        </p:grpSp>
        <p:grpSp>
          <p:nvGrpSpPr>
            <p:cNvPr id="94" name="组合 27"/>
            <p:cNvGrpSpPr/>
            <p:nvPr/>
          </p:nvGrpSpPr>
          <p:grpSpPr>
            <a:xfrm>
              <a:off x="677276" y="3152373"/>
              <a:ext cx="4569812" cy="913794"/>
              <a:chOff x="593759" y="2032896"/>
              <a:chExt cx="4569812" cy="913794"/>
            </a:xfrm>
          </p:grpSpPr>
          <p:sp>
            <p:nvSpPr>
              <p:cNvPr id="1048666" name="文本占位符 18"/>
              <p:cNvSpPr txBox="1"/>
              <p:nvPr/>
            </p:nvSpPr>
            <p:spPr>
              <a:xfrm>
                <a:off x="593759" y="2032896"/>
                <a:ext cx="3636455" cy="4212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900" kern="1200" spc="1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SemiBold" pitchFamily="50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600" dirty="0">
                    <a:solidFill>
                      <a:srgbClr val="8EC220"/>
                    </a:solidFill>
                    <a:latin typeface="Basically A Sans Serif Medium" pitchFamily="50" charset="0"/>
                    <a:ea typeface="思源黑体 CN Bold" panose="020B0800000000000000" pitchFamily="34" charset="-122"/>
                  </a:rPr>
                  <a:t>최고 속도 </a:t>
                </a:r>
                <a:r>
                  <a:rPr lang="en-US" altLang="ko-KR" sz="1800" b="1" dirty="0">
                    <a:solidFill>
                      <a:srgbClr val="8EC220"/>
                    </a:solidFill>
                    <a:latin typeface="Basically A Sans Serif Medium" pitchFamily="50" charset="0"/>
                    <a:ea typeface="思源黑体 CN Bold" panose="020B0800000000000000" pitchFamily="34" charset="-122"/>
                  </a:rPr>
                  <a:t>0.001</a:t>
                </a:r>
                <a:r>
                  <a:rPr lang="ko-KR" altLang="en-US" sz="1800" b="1" dirty="0">
                    <a:solidFill>
                      <a:srgbClr val="8EC220"/>
                    </a:solidFill>
                    <a:latin typeface="Basically A Sans Serif Medium" pitchFamily="50" charset="0"/>
                    <a:ea typeface="思源黑体 CN Bold" panose="020B0800000000000000" pitchFamily="34" charset="-122"/>
                  </a:rPr>
                  <a:t>초</a:t>
                </a:r>
                <a:endParaRPr lang="en-US" altLang="zh-CN" sz="1800" b="1" dirty="0">
                  <a:solidFill>
                    <a:srgbClr val="8EC220"/>
                  </a:solidFill>
                  <a:latin typeface="Basically A Sans Serif Light" pitchFamily="50" charset="0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048667" name="文本占位符 18"/>
              <p:cNvSpPr txBox="1"/>
              <p:nvPr/>
            </p:nvSpPr>
            <p:spPr>
              <a:xfrm>
                <a:off x="595403" y="2540902"/>
                <a:ext cx="4568168" cy="4057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900" b="1" kern="1200" spc="100" baseline="0">
                    <a:solidFill>
                      <a:schemeClr val="bg1">
                        <a:lumMod val="50000"/>
                      </a:schemeClr>
                    </a:solidFill>
                    <a:latin typeface="Basically A Sans Serif Medium" pitchFamily="50" charset="0"/>
                    <a:ea typeface="思源黑体 CN Bold" panose="020B0800000000000000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600" dirty="0">
                    <a:solidFill>
                      <a:srgbClr val="4B4747"/>
                    </a:solidFill>
                  </a:rPr>
                  <a:t>데이터 수집 주기</a:t>
                </a:r>
                <a:endParaRPr lang="en-US" altLang="zh-CN" sz="1600" dirty="0">
                  <a:solidFill>
                    <a:srgbClr val="4B4747"/>
                  </a:solidFill>
                </a:endParaRPr>
              </a:p>
            </p:txBody>
          </p:sp>
        </p:grpSp>
        <p:grpSp>
          <p:nvGrpSpPr>
            <p:cNvPr id="95" name="组合 28"/>
            <p:cNvGrpSpPr/>
            <p:nvPr/>
          </p:nvGrpSpPr>
          <p:grpSpPr>
            <a:xfrm>
              <a:off x="677276" y="4154954"/>
              <a:ext cx="5288512" cy="435539"/>
              <a:chOff x="592937" y="1943567"/>
              <a:chExt cx="5288512" cy="435539"/>
            </a:xfrm>
          </p:grpSpPr>
          <p:sp>
            <p:nvSpPr>
              <p:cNvPr id="1048668" name="文本占位符 18"/>
              <p:cNvSpPr txBox="1"/>
              <p:nvPr/>
            </p:nvSpPr>
            <p:spPr>
              <a:xfrm>
                <a:off x="592937" y="1943567"/>
                <a:ext cx="2149440" cy="42127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2900" kern="1200" spc="1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ically A Sans Serif SemiBold" pitchFamily="50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b="1" dirty="0">
                    <a:solidFill>
                      <a:srgbClr val="8EC22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＞</a:t>
                </a:r>
                <a:r>
                  <a:rPr lang="en-US" altLang="zh-CN" sz="2000" b="1" dirty="0">
                    <a:solidFill>
                      <a:srgbClr val="8EC22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100000</a:t>
                </a:r>
              </a:p>
            </p:txBody>
          </p:sp>
          <p:sp>
            <p:nvSpPr>
              <p:cNvPr id="1048669" name="文本占位符 18"/>
              <p:cNvSpPr txBox="1"/>
              <p:nvPr/>
            </p:nvSpPr>
            <p:spPr>
              <a:xfrm>
                <a:off x="2247020" y="1973318"/>
                <a:ext cx="3634429" cy="4057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900" b="1" kern="1200" spc="100" baseline="0">
                    <a:solidFill>
                      <a:schemeClr val="bg1">
                        <a:lumMod val="50000"/>
                      </a:schemeClr>
                    </a:solidFill>
                    <a:latin typeface="Basically A Sans Serif Medium" pitchFamily="50" charset="0"/>
                    <a:ea typeface="思源黑体 CN Bold" panose="020B0800000000000000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ko-KR" altLang="en-US" sz="1100" dirty="0">
                    <a:solidFill>
                      <a:srgbClr val="4B4747"/>
                    </a:solidFill>
                    <a:latin typeface="Basically A Sans Serif Light" pitchFamily="50" charset="0"/>
                  </a:rPr>
                  <a:t>데이터 통계 개수</a:t>
                </a:r>
                <a:endParaRPr lang="en-US" altLang="zh-CN" sz="1100" dirty="0">
                  <a:solidFill>
                    <a:srgbClr val="4B4747"/>
                  </a:solidFill>
                  <a:latin typeface="Basically A Sans Serif Light" pitchFamily="50" charset="0"/>
                </a:endParaRPr>
              </a:p>
            </p:txBody>
          </p:sp>
        </p:grpSp>
        <p:sp>
          <p:nvSpPr>
            <p:cNvPr id="1048670" name="文本占位符 18"/>
            <p:cNvSpPr txBox="1"/>
            <p:nvPr/>
          </p:nvSpPr>
          <p:spPr>
            <a:xfrm>
              <a:off x="630937" y="4645723"/>
              <a:ext cx="4200023" cy="42127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900" kern="1200" spc="1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sically A Sans Serif SemiBold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altLang="ko-KR" sz="1800" dirty="0">
                  <a:solidFill>
                    <a:srgbClr val="8EC220"/>
                  </a:solidFill>
                  <a:latin typeface="Basically A Sans Serif Medium" pitchFamily="50" charset="0"/>
                  <a:ea typeface="思源黑体 CN Normal" panose="020B0400000000000000" pitchFamily="34" charset="-122"/>
                </a:rPr>
                <a:t>USB</a:t>
              </a:r>
              <a:r>
                <a:rPr lang="ko-KR" altLang="en-US" sz="1800" dirty="0">
                  <a:solidFill>
                    <a:srgbClr val="8EC220"/>
                  </a:solidFill>
                  <a:latin typeface="Basically A Sans Serif Medium" pitchFamily="50" charset="0"/>
                  <a:ea typeface="思源黑体 CN Normal" panose="020B0400000000000000" pitchFamily="34" charset="-122"/>
                </a:rPr>
                <a:t>를 통한 내보내기</a:t>
              </a:r>
              <a:endParaRPr lang="en-US" altLang="zh-CN" sz="1800" dirty="0">
                <a:solidFill>
                  <a:srgbClr val="8EC220"/>
                </a:solidFill>
                <a:latin typeface="Basically A Sans Serif Medium" pitchFamily="50" charset="0"/>
                <a:ea typeface="思源黑体 CN Normal" panose="020B0400000000000000" pitchFamily="34" charset="-122"/>
              </a:endParaRPr>
            </a:p>
          </p:txBody>
        </p:sp>
      </p:grpSp>
      <p:sp>
        <p:nvSpPr>
          <p:cNvPr id="1048671" name="矩形 1"/>
          <p:cNvSpPr/>
          <p:nvPr/>
        </p:nvSpPr>
        <p:spPr>
          <a:xfrm>
            <a:off x="552381" y="1218275"/>
            <a:ext cx="1152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종합적인 데이터 수집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생산 정보 완벽 파악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asically A Sans Serif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文本占位符 1"/>
          <p:cNvSpPr>
            <a:spLocks noGrp="1"/>
          </p:cNvSpPr>
          <p:nvPr>
            <p:ph type="body" sz="quarter" idx="19"/>
          </p:nvPr>
        </p:nvSpPr>
        <p:spPr>
          <a:xfrm>
            <a:off x="495308" y="477618"/>
            <a:ext cx="10616481" cy="407600"/>
          </a:xfrm>
        </p:spPr>
        <p:txBody>
          <a:bodyPr/>
          <a:lstStyle/>
          <a:p>
            <a:r>
              <a:rPr lang="ko-KR" altLang="en-US" dirty="0">
                <a:latin typeface="Basically A Sans Serif Light" pitchFamily="50" charset="0"/>
              </a:rPr>
              <a:t>종합 정보 모니터링</a:t>
            </a:r>
          </a:p>
        </p:txBody>
      </p:sp>
      <p:sp>
        <p:nvSpPr>
          <p:cNvPr id="1048676" name="矩形 73"/>
          <p:cNvSpPr/>
          <p:nvPr/>
        </p:nvSpPr>
        <p:spPr>
          <a:xfrm>
            <a:off x="495307" y="2014759"/>
            <a:ext cx="5162543" cy="70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45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Basically A Sans Serif Light" pitchFamily="50" charset="0"/>
                <a:ea typeface="思源黑体 CN Medium" panose="020B0600000000000000" pitchFamily="34" charset="-122"/>
              </a:rPr>
              <a:t>더 빠른 동작 응답 속도 및 더욱 정밀한 위치 제어</a:t>
            </a:r>
            <a:endParaRPr lang="en-US" altLang="ko-KR" sz="1400" b="1" dirty="0">
              <a:latin typeface="Basically A Sans Serif Light" pitchFamily="50" charset="0"/>
              <a:ea typeface="思源黑体 CN Medium" panose="020B0600000000000000" pitchFamily="34" charset="-122"/>
            </a:endParaRPr>
          </a:p>
          <a:p>
            <a:pPr marL="285750" indent="-285750" defTabSz="145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Basically A Sans Serif Light" pitchFamily="50" charset="0"/>
                <a:ea typeface="思源黑体 CN Medium" panose="020B0600000000000000" pitchFamily="34" charset="-122"/>
              </a:rPr>
              <a:t>고급 프로그래밍 알고리즘</a:t>
            </a:r>
            <a:r>
              <a:rPr lang="en-US" altLang="ko-KR" sz="1400" b="1" dirty="0">
                <a:latin typeface="Basically A Sans Serif Light" pitchFamily="50" charset="0"/>
                <a:ea typeface="思源黑体 CN Medium" panose="020B0600000000000000" pitchFamily="34" charset="-122"/>
              </a:rPr>
              <a:t>, </a:t>
            </a:r>
            <a:r>
              <a:rPr lang="ko-KR" altLang="en-US" sz="1400" b="1" dirty="0">
                <a:latin typeface="Basically A Sans Serif Light" pitchFamily="50" charset="0"/>
                <a:ea typeface="思源黑体 CN Medium" panose="020B0600000000000000" pitchFamily="34" charset="-122"/>
              </a:rPr>
              <a:t>자동화 기능 개발 지원</a:t>
            </a:r>
            <a:endParaRPr lang="en-US" altLang="zh-CN" sz="1400" b="1" dirty="0">
              <a:latin typeface="Basically A Sans Serif Light" pitchFamily="50" charset="0"/>
              <a:ea typeface="思源黑体 CN Medium" panose="020B0600000000000000" pitchFamily="34" charset="-122"/>
            </a:endParaRPr>
          </a:p>
        </p:txBody>
      </p:sp>
      <p:sp>
        <p:nvSpPr>
          <p:cNvPr id="1048677" name="文本占位符 1"/>
          <p:cNvSpPr txBox="1"/>
          <p:nvPr/>
        </p:nvSpPr>
        <p:spPr>
          <a:xfrm>
            <a:off x="495307" y="1062025"/>
            <a:ext cx="11151001" cy="57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87B828"/>
                </a:solidFill>
                <a:latin typeface="Basically A Sans Serif SemiBold" pitchFamily="50" charset="0"/>
                <a:ea typeface="思源黑体 CN Bold" panose="020B08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슈퍼 </a:t>
            </a:r>
            <a:r>
              <a:rPr lang="en-US" altLang="ko-KR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"</a:t>
            </a:r>
            <a:r>
              <a:rPr lang="ko-KR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브레인</a:t>
            </a:r>
            <a:r>
              <a:rPr lang="en-US" altLang="ko-KR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" </a:t>
            </a:r>
            <a:r>
              <a:rPr lang="ko-KR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컨트롤</a:t>
            </a:r>
            <a:r>
              <a:rPr lang="en-US" altLang="ko-KR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, </a:t>
            </a:r>
            <a:r>
              <a:rPr lang="ko-KR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sically A Sans Serif"/>
                <a:ea typeface="思源黑体 CN Normal" panose="020B0400000000000000" pitchFamily="34" charset="-122"/>
              </a:rPr>
              <a:t>지능형 운영</a:t>
            </a:r>
          </a:p>
        </p:txBody>
      </p:sp>
      <p:graphicFrame>
        <p:nvGraphicFramePr>
          <p:cNvPr id="4194304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59716"/>
              </p:ext>
            </p:extLst>
          </p:nvPr>
        </p:nvGraphicFramePr>
        <p:xfrm>
          <a:off x="5983505" y="1466820"/>
          <a:ext cx="5354463" cy="2586422"/>
        </p:xfrm>
        <a:graphic>
          <a:graphicData uri="http://schemas.openxmlformats.org/drawingml/2006/table">
            <a:tbl>
              <a:tblPr/>
              <a:tblGrid>
                <a:gridCol w="1558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177"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Normal" panose="020B0400000000000000" pitchFamily="34" charset="-122"/>
                        </a:rPr>
                        <a:t>Control system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Basically A Sans Serif Light" pitchFamily="50" charset="0"/>
                        <a:ea typeface="思源黑体 CN Normal" panose="020B0400000000000000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KEBA</a:t>
                      </a:r>
                      <a:b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</a:b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KePlast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 i2000，15"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2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B&amp;R XEPIMC200，10”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2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Normal" panose="020B0400000000000000" pitchFamily="34" charset="-122"/>
                        </a:rPr>
                        <a:t>Screen size (inches)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Basically A Sans Serif Light" pitchFamily="50" charset="0"/>
                        <a:ea typeface="思源黑体 CN Normal" panose="020B0400000000000000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15”, </a:t>
                      </a:r>
                      <a:r>
                        <a:rPr lang="en-US" altLang="zh-CN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Resistive touch</a:t>
                      </a:r>
                      <a:endParaRPr lang="zh-CN" altLang="en-US" sz="1100" b="0" i="0" u="none" strike="noStrike" dirty="0">
                        <a:solidFill>
                          <a:srgbClr val="4B4747"/>
                        </a:solidFill>
                        <a:effectLst/>
                        <a:latin typeface="Basically A Sans Serif Light" pitchFamily="50" charset="0"/>
                        <a:ea typeface="思源黑体 CN Medium" panose="020B0600000000000000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100" b="1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10”</a:t>
                      </a:r>
                      <a:r>
                        <a:rPr lang="fr-FR" altLang="zh-CN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,</a:t>
                      </a:r>
                      <a:r>
                        <a:rPr lang="en-US" altLang="zh-CN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 Resistive touch</a:t>
                      </a:r>
                      <a:endParaRPr lang="zh-CN" altLang="en-US" sz="1100" b="0" i="0" u="none" strike="noStrike" dirty="0">
                        <a:solidFill>
                          <a:srgbClr val="4B4747"/>
                        </a:solidFill>
                        <a:effectLst/>
                        <a:latin typeface="Basically A Sans Serif Light" pitchFamily="50" charset="0"/>
                        <a:ea typeface="思源黑体 CN Medium" panose="020B0600000000000000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Normal" panose="020B0400000000000000" pitchFamily="34" charset="-122"/>
                        </a:rPr>
                        <a:t>CPU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Intel Atom processor </a:t>
                      </a:r>
                      <a:br>
                        <a:rPr 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1910 MHz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ARM Cortex-A9</a:t>
                      </a:r>
                      <a:br>
                        <a:rPr 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667 MHz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Normal" panose="020B0400000000000000" pitchFamily="34" charset="-122"/>
                        </a:rPr>
                        <a:t>Fastest scanning cycle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Basically A Sans Serif Light" pitchFamily="50" charset="0"/>
                        <a:ea typeface="思源黑体 CN Normal" panose="020B0400000000000000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1ms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1ms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791"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Basically A Sans Serif Light" pitchFamily="50" charset="0"/>
                          <a:ea typeface="思源黑体 CN Normal" panose="020B0400000000000000" pitchFamily="34" charset="-122"/>
                        </a:rPr>
                        <a:t>OPC Communication interface </a:t>
                      </a:r>
                      <a:endParaRPr lang="zh-CN" alt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Basically A Sans Serif Light" pitchFamily="50" charset="0"/>
                        <a:ea typeface="思源黑体 CN Normal" panose="020B0400000000000000" pitchFamily="34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4B4747"/>
                          </a:solidFill>
                          <a:effectLst/>
                          <a:latin typeface="Basically A Sans Serif Light" pitchFamily="50" charset="0"/>
                          <a:ea typeface="思源黑体 CN Medium" panose="020B0600000000000000" pitchFamily="34" charset="-122"/>
                        </a:rPr>
                        <a:t>✓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9" name="组合 18"/>
          <p:cNvGrpSpPr/>
          <p:nvPr/>
        </p:nvGrpSpPr>
        <p:grpSpPr>
          <a:xfrm>
            <a:off x="8644838" y="4434840"/>
            <a:ext cx="1180451" cy="1619705"/>
            <a:chOff x="7640774" y="4124526"/>
            <a:chExt cx="1180451" cy="1619705"/>
          </a:xfrm>
        </p:grpSpPr>
        <p:pic>
          <p:nvPicPr>
            <p:cNvPr id="2097185" name="图片 1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22719" y="4124526"/>
              <a:ext cx="769441" cy="1248085"/>
            </a:xfrm>
            <a:prstGeom prst="rect">
              <a:avLst/>
            </a:prstGeom>
          </p:spPr>
        </p:pic>
        <p:sp>
          <p:nvSpPr>
            <p:cNvPr id="1048678" name="矩形 20"/>
            <p:cNvSpPr/>
            <p:nvPr/>
          </p:nvSpPr>
          <p:spPr>
            <a:xfrm>
              <a:off x="7640774" y="5467232"/>
              <a:ext cx="11804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CN" sz="1200" b="1" dirty="0" err="1">
                  <a:solidFill>
                    <a:srgbClr val="4B4747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KePlast</a:t>
              </a:r>
              <a:r>
                <a:rPr lang="en-US" altLang="zh-CN" sz="1200" b="1" dirty="0">
                  <a:solidFill>
                    <a:srgbClr val="4B4747"/>
                  </a:solidFill>
                  <a:latin typeface="Basically A Sans Serif Light" pitchFamily="50" charset="0"/>
                  <a:ea typeface="思源黑体 CN Normal" panose="020B0400000000000000" pitchFamily="34" charset="-122"/>
                </a:rPr>
                <a:t> i2000</a:t>
              </a:r>
            </a:p>
          </p:txBody>
        </p:sp>
      </p:grpSp>
      <p:grpSp>
        <p:nvGrpSpPr>
          <p:cNvPr id="100" name="组合 21"/>
          <p:cNvGrpSpPr/>
          <p:nvPr/>
        </p:nvGrpSpPr>
        <p:grpSpPr>
          <a:xfrm>
            <a:off x="9906423" y="4292592"/>
            <a:ext cx="1472583" cy="1753014"/>
            <a:chOff x="9068904" y="4000801"/>
            <a:chExt cx="1472583" cy="1753014"/>
          </a:xfrm>
        </p:grpSpPr>
        <p:pic>
          <p:nvPicPr>
            <p:cNvPr id="2097186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231171" y="4000801"/>
              <a:ext cx="1107012" cy="1476015"/>
            </a:xfrm>
            <a:prstGeom prst="rect">
              <a:avLst/>
            </a:prstGeom>
          </p:spPr>
        </p:pic>
        <p:sp>
          <p:nvSpPr>
            <p:cNvPr id="1048679" name="文本框 23"/>
            <p:cNvSpPr txBox="1"/>
            <p:nvPr/>
          </p:nvSpPr>
          <p:spPr>
            <a:xfrm>
              <a:off x="9068904" y="5476816"/>
              <a:ext cx="14725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ctr">
                <a:defRPr sz="1200" b="1"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4B4747"/>
                  </a:solidFill>
                  <a:latin typeface="Basically A Sans Serif Light" pitchFamily="50" charset="0"/>
                </a:rPr>
                <a:t>B&amp;R--XEPIMC200</a:t>
              </a:r>
            </a:p>
          </p:txBody>
        </p:sp>
      </p:grpSp>
      <p:grpSp>
        <p:nvGrpSpPr>
          <p:cNvPr id="101" name="组合 4"/>
          <p:cNvGrpSpPr/>
          <p:nvPr/>
        </p:nvGrpSpPr>
        <p:grpSpPr>
          <a:xfrm>
            <a:off x="495307" y="4434840"/>
            <a:ext cx="7755990" cy="1601243"/>
            <a:chOff x="569410" y="4434840"/>
            <a:chExt cx="7755990" cy="1601243"/>
          </a:xfrm>
        </p:grpSpPr>
        <p:pic>
          <p:nvPicPr>
            <p:cNvPr id="2097187" name="图片 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864716" y="4434841"/>
              <a:ext cx="2360590" cy="16012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97188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69410" y="4434842"/>
              <a:ext cx="2295306" cy="1601241"/>
            </a:xfrm>
            <a:prstGeom prst="rect">
              <a:avLst/>
            </a:prstGeom>
          </p:spPr>
        </p:pic>
        <p:pic>
          <p:nvPicPr>
            <p:cNvPr id="2097189" name="图片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235615" y="4434840"/>
              <a:ext cx="3089785" cy="160124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328492-5714-1BF5-95DB-062313368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313153" y="0"/>
            <a:ext cx="12505153" cy="6858000"/>
          </a:xfrm>
          <a:prstGeom prst="rect">
            <a:avLst/>
          </a:prstGeom>
        </p:spPr>
      </p:pic>
      <p:sp>
        <p:nvSpPr>
          <p:cNvPr id="1048684" name="矩形 3"/>
          <p:cNvSpPr/>
          <p:nvPr/>
        </p:nvSpPr>
        <p:spPr>
          <a:xfrm>
            <a:off x="3122789" y="3421745"/>
            <a:ext cx="5633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</a:rPr>
              <a:t>더 쉬운 기계 학습</a:t>
            </a:r>
            <a:r>
              <a:rPr lang="en-US" altLang="ko-KR" b="1" dirty="0">
                <a:solidFill>
                  <a:schemeClr val="bg1"/>
                </a:solidFill>
                <a:latin typeface="Basically A Sans Serif Light" pitchFamily="50" charset="0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</a:rPr>
              <a:t>운영</a:t>
            </a:r>
            <a:r>
              <a:rPr lang="en-US" altLang="ko-KR" b="1" dirty="0">
                <a:solidFill>
                  <a:schemeClr val="bg1"/>
                </a:solidFill>
                <a:latin typeface="Basically A Sans Serif Light" pitchFamily="50" charset="0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</a:rPr>
              <a:t>유지보수</a:t>
            </a:r>
            <a:r>
              <a:rPr lang="en-US" altLang="ko-KR" b="1" dirty="0">
                <a:solidFill>
                  <a:schemeClr val="bg1"/>
                </a:solidFill>
                <a:latin typeface="Basically A Sans Serif Light" pitchFamily="50" charset="0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Basically A Sans Serif Light" pitchFamily="50" charset="0"/>
              </a:rPr>
              <a:t>관리 및 업그레이드</a:t>
            </a:r>
          </a:p>
          <a:p>
            <a:pPr algn="ctr"/>
            <a:endParaRPr lang="ko-KR" altLang="en-US" b="1" dirty="0">
              <a:solidFill>
                <a:schemeClr val="bg1"/>
              </a:solidFill>
              <a:latin typeface="Basically A Sans Serif Light" pitchFamily="50" charset="0"/>
            </a:endParaRPr>
          </a:p>
        </p:txBody>
      </p:sp>
      <p:sp>
        <p:nvSpPr>
          <p:cNvPr id="1048685" name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43538" y="4296967"/>
            <a:ext cx="8778240" cy="12953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微软雅黑" panose="020B0503020204020204" charset="-122"/>
                <a:sym typeface="+mn-ea"/>
              </a:rPr>
              <a:t>편리한 운영과 간단한 관리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微软雅黑" panose="020B0503020204020204" charset="-122"/>
                <a:sym typeface="+mn-ea"/>
              </a:rPr>
              <a:t>더 쉬운 유지보수를 위한 최적화된 레이아웃</a:t>
            </a:r>
            <a:endParaRPr lang="en-US" altLang="ko-KR" sz="1400" b="1" dirty="0">
              <a:solidFill>
                <a:schemeClr val="bg1"/>
              </a:solidFill>
              <a:latin typeface="Basically A Sans Serif Light" pitchFamily="50" charset="0"/>
              <a:ea typeface="思源黑体 CN Medium" panose="020B0600000000000000" pitchFamily="3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1"/>
                </a:solidFill>
                <a:latin typeface="Basically A Sans Serif Light" pitchFamily="50" charset="0"/>
                <a:ea typeface="思源黑体 CN Medium" panose="020B0600000000000000" pitchFamily="34" charset="-122"/>
                <a:cs typeface="微软雅黑" panose="020B0503020204020204" charset="-122"/>
                <a:sym typeface="+mn-ea"/>
              </a:rPr>
              <a:t>더 유연한 업그레이드와 수정을 위한 다기능 모듈</a:t>
            </a:r>
            <a:endParaRPr lang="en-US" altLang="zh-CN" sz="1400" b="1" dirty="0">
              <a:solidFill>
                <a:schemeClr val="bg1"/>
              </a:solidFill>
              <a:latin typeface="Basically A Sans Serif Light" pitchFamily="50" charset="0"/>
              <a:ea typeface="思源黑体 CN Medium" panose="020B0600000000000000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86" name="矩形 1"/>
          <p:cNvSpPr/>
          <p:nvPr/>
        </p:nvSpPr>
        <p:spPr>
          <a:xfrm>
            <a:off x="4347308" y="2156089"/>
            <a:ext cx="3184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fr-FR" altLang="zh-CN" sz="6600" b="1" dirty="0">
                <a:solidFill>
                  <a:srgbClr val="8EC220"/>
                </a:solidFill>
                <a:latin typeface="Basically A Sans Serif Medium" pitchFamily="50" charset="0"/>
              </a:rPr>
              <a:t>Simple</a:t>
            </a:r>
            <a:endParaRPr lang="zh-CN" altLang="en-US" sz="6600" b="1" dirty="0">
              <a:solidFill>
                <a:srgbClr val="8EC220"/>
              </a:solidFill>
              <a:latin typeface="Basically A Sans Serif Medium" pitchFamily="50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2810</Words>
  <Application>Microsoft Office PowerPoint</Application>
  <PresentationFormat>와이드스크린</PresentationFormat>
  <Paragraphs>334</Paragraphs>
  <Slides>23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7" baseType="lpstr">
      <vt:lpstr>Basically A Sans Serif Medium</vt:lpstr>
      <vt:lpstr>思源黑体</vt:lpstr>
      <vt:lpstr>微软雅黑</vt:lpstr>
      <vt:lpstr>思源黑体 CN Medium</vt:lpstr>
      <vt:lpstr>Arial</vt:lpstr>
      <vt:lpstr>思源黑体 CN Bold</vt:lpstr>
      <vt:lpstr>思源黑体 CN Normal</vt:lpstr>
      <vt:lpstr>Basically A Sans Serif Light</vt:lpstr>
      <vt:lpstr>Basically A Sans Serif</vt:lpstr>
      <vt:lpstr>Wingdings</vt:lpstr>
      <vt:lpstr>Calibri</vt:lpstr>
      <vt:lpstr>思源黑体 CN Heavy</vt:lpstr>
      <vt:lpstr>Basically A Sans Serif SemiBold</vt:lpstr>
      <vt:lpstr>Office 主题</vt:lpstr>
      <vt:lpstr>A3 시리즈 고무 사출 성형기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李芷清</dc:creator>
  <cp:lastModifiedBy>지훈 김</cp:lastModifiedBy>
  <cp:revision>36</cp:revision>
  <dcterms:created xsi:type="dcterms:W3CDTF">2022-12-03T20:52:41Z</dcterms:created>
  <dcterms:modified xsi:type="dcterms:W3CDTF">2025-03-27T13:47:41Z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c7c29d1fe3044bd59a76458768467bc2_23</vt:lpwstr>
  </property>
</Properties>
</file>