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16" r:id="rId1"/>
  </p:sldMasterIdLst>
  <p:notesMasterIdLst>
    <p:notesMasterId r:id="rId5"/>
  </p:notesMasterIdLst>
  <p:sldIdLst>
    <p:sldId id="301" r:id="rId2"/>
    <p:sldId id="312" r:id="rId3"/>
    <p:sldId id="314" r:id="rId4"/>
  </p:sldIdLst>
  <p:sldSz cx="9144000" cy="6858000" type="screen4x3"/>
  <p:notesSz cx="6858000" cy="99456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테마 스타일 1 - 강조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테마 스타일 1 - 강조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테마 스타일 1 - 강조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532" autoAdjust="0"/>
    <p:restoredTop sz="91294" autoAdjust="0"/>
  </p:normalViewPr>
  <p:slideViewPr>
    <p:cSldViewPr snapToGrid="0">
      <p:cViewPr varScale="1">
        <p:scale>
          <a:sx n="103" d="100"/>
          <a:sy n="103" d="100"/>
        </p:scale>
        <p:origin x="1560" y="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5"/>
          </a:xfrm>
          <a:prstGeom prst="rect">
            <a:avLst/>
          </a:prstGeom>
        </p:spPr>
        <p:txBody>
          <a:bodyPr vert="horz" lIns="96008" tIns="48004" rIns="96008" bIns="48004" rtlCol="0"/>
          <a:lstStyle>
            <a:lvl1pPr algn="l">
              <a:defRPr sz="13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97285"/>
          </a:xfrm>
          <a:prstGeom prst="rect">
            <a:avLst/>
          </a:prstGeom>
        </p:spPr>
        <p:txBody>
          <a:bodyPr vert="horz" lIns="96008" tIns="48004" rIns="96008" bIns="48004" rtlCol="0"/>
          <a:lstStyle>
            <a:lvl1pPr algn="r">
              <a:defRPr sz="1300"/>
            </a:lvl1pPr>
          </a:lstStyle>
          <a:p>
            <a:fld id="{ACB0AAD7-621C-41FA-A8E3-575A91C2CB76}" type="datetimeFigureOut">
              <a:rPr lang="ko-KR" altLang="en-US" smtClean="0"/>
              <a:pPr/>
              <a:t>2025-06-14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008" tIns="48004" rIns="96008" bIns="48004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724203"/>
            <a:ext cx="5486400" cy="4475560"/>
          </a:xfrm>
          <a:prstGeom prst="rect">
            <a:avLst/>
          </a:prstGeom>
        </p:spPr>
        <p:txBody>
          <a:bodyPr vert="horz" lIns="96008" tIns="48004" rIns="96008" bIns="48004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6677"/>
            <a:ext cx="2971800" cy="497285"/>
          </a:xfrm>
          <a:prstGeom prst="rect">
            <a:avLst/>
          </a:prstGeom>
        </p:spPr>
        <p:txBody>
          <a:bodyPr vert="horz" lIns="96008" tIns="48004" rIns="96008" bIns="48004" rtlCol="0" anchor="b"/>
          <a:lstStyle>
            <a:lvl1pPr algn="l">
              <a:defRPr sz="13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4" y="9446677"/>
            <a:ext cx="2971800" cy="497285"/>
          </a:xfrm>
          <a:prstGeom prst="rect">
            <a:avLst/>
          </a:prstGeom>
        </p:spPr>
        <p:txBody>
          <a:bodyPr vert="horz" lIns="96008" tIns="48004" rIns="96008" bIns="48004" rtlCol="0" anchor="b"/>
          <a:lstStyle>
            <a:lvl1pPr algn="r">
              <a:defRPr sz="1300"/>
            </a:lvl1pPr>
          </a:lstStyle>
          <a:p>
            <a:fld id="{A6D6E03A-7FFD-446C-AB70-A8CA1BF56A6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61519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6E03A-7FFD-446C-AB70-A8CA1BF56A66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16313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1B08E5-E155-00C9-3284-447E6AF703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CB8330C2-B59E-92CA-5ACE-F4E3FDD68D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62AC3BFF-79D4-DAA6-3A53-1CBA086318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5AFEE1E4-B72A-C1C9-26E5-AC49BC94DD1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6E03A-7FFD-446C-AB70-A8CA1BF56A66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75927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88D831-D94B-5817-15F4-DEC3D4655F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A306FBB2-9A53-B9F3-F552-09C1E7471A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7BA73D37-25C8-44F8-084E-395CC0A58A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69A9AFA-5639-D8A1-E80F-A3A30B96453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6E03A-7FFD-446C-AB70-A8CA1BF56A66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334933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0EDA67D-4A9C-CC91-32CF-37402924D5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42FBBC43-9628-37F3-F822-B9A99F7364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489B734-4422-9ABD-A486-B3A3F6A71F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29256-A83F-45CE-9D50-4CE1DDBF66E5}" type="datetime1">
              <a:rPr lang="ko-KR" altLang="en-US" smtClean="0"/>
              <a:pPr/>
              <a:t>2025-06-14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B699800-5D1C-0B67-2B3B-180FC276E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6DB6837-5FBA-E7C8-73B5-2A615D8E1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F4217-C429-4D23-A55E-4B735C7D877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6184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5DCB24F-0BA1-0DCE-CC0E-8D0B7A7F9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11FBEA77-3DCA-E475-286A-A0D4553229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83B3A-3D0E-1741-A01A-688E6490A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A5B30-16FF-4177-B88E-422E7AB42B3E}" type="datetime1">
              <a:rPr lang="ko-KR" altLang="en-US" smtClean="0"/>
              <a:pPr/>
              <a:t>2025-06-14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9DE083A-D113-6806-382E-F045D9C20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0AD5046-08F0-BC6E-08CA-B6E18E1E6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F4217-C429-4D23-A55E-4B735C7D877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8050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2F401C80-80B6-0CF7-B337-A283A0B179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BB8996F-A744-860F-A0E3-8254602A1B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1C5A26A-4994-6BFE-90C3-0D7D36738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B896E-8681-4C18-A24C-EFF0AEB00E75}" type="datetime1">
              <a:rPr lang="ko-KR" altLang="en-US" smtClean="0"/>
              <a:pPr/>
              <a:t>2025-06-14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41BB7B8-3461-0AF5-8094-E25AE1279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96A5F77-7DA5-DD3B-B905-9D8726507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F4217-C429-4D23-A55E-4B735C7D877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0047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2F0FD49-B1DB-59F3-6768-6F9D885BD2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5F6ADD0-88BB-BAAD-20B3-CF614AF28D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6ED27D4-7314-25C3-7C42-FFE4186F1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AF562-CE84-469F-80D2-8324E6F56420}" type="datetime1">
              <a:rPr lang="ko-KR" altLang="en-US" smtClean="0"/>
              <a:pPr/>
              <a:t>2025-06-14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82A2CF6-303C-B5C5-A579-4850AEF0A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7F451A6-823B-3D85-1FE8-E8BB1FAE0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F4217-C429-4D23-A55E-4B735C7D877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06239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3CAB6E8-9FC5-3EA3-46B8-C355439433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096625C-365F-AA3B-1E85-391662A9D6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556A82D-2461-0990-4BB5-A206CBCAD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CA850-13FF-473F-A63F-B22FEBEBAB7D}" type="datetime1">
              <a:rPr lang="ko-KR" altLang="en-US" smtClean="0"/>
              <a:pPr/>
              <a:t>2025-06-14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6F838AC-6FF1-5010-20F9-349B33CD9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1A6E8CE-3DC2-8A7C-9D7E-81BB10EFE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F4217-C429-4D23-A55E-4B735C7D877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59911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BAF5481-07B8-5CA0-8ADA-DA6C36D38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1983C66-8C90-A16D-3C9C-F4D6EFB767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314352-0D84-3357-7641-A6B8E05A55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13762EBE-5032-2F6D-F747-20BB3F514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5018A-2F6B-41F9-900D-7D550DE15E89}" type="datetime1">
              <a:rPr lang="ko-KR" altLang="en-US" smtClean="0"/>
              <a:pPr/>
              <a:t>2025-06-14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6A12D33-D4F6-B24B-4321-71C8C2C89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359E98F-763D-863C-9956-7D4D1CDE5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F4217-C429-4D23-A55E-4B735C7D877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76116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0148183-7B48-B8A4-0B5D-7586EAE25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8BECBA6-7FAF-E73B-EB83-4225F1E62F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49CD6B87-83F2-24E1-89FE-D18391E322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6BCA47CB-8455-6730-BC30-6AEBA8402C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003B431D-5FFD-23DE-7DFA-495A6F15D2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5235DAB6-CBF1-9BFC-A597-5FC8E4623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33E21-476A-4128-8F3C-A0796F208821}" type="datetime1">
              <a:rPr lang="ko-KR" altLang="en-US" smtClean="0"/>
              <a:pPr/>
              <a:t>2025-06-14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DE09B315-9575-AE17-9BE5-12097B919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491B0F7B-943F-D141-2C79-681A0C664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F4217-C429-4D23-A55E-4B735C7D877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04472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827B7BA-1772-A055-4773-CDCB210AF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A87EC428-1D6F-88B9-93E2-FA627E48D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40FE4-47B7-4293-A569-420B13DB811D}" type="datetime1">
              <a:rPr lang="ko-KR" altLang="en-US" smtClean="0"/>
              <a:pPr/>
              <a:t>2025-06-14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BB667CA-270E-27F1-C51E-1521BE9A2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CFEA598-2593-E9B5-2260-E1A83CEFC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F4217-C429-4D23-A55E-4B735C7D877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9875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97310EB1-7016-E9A9-E5C2-DBC50EFBB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DBAF2-51A3-4871-A258-32247FCA36DE}" type="datetime1">
              <a:rPr lang="ko-KR" altLang="en-US" smtClean="0"/>
              <a:pPr/>
              <a:t>2025-06-14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D054652-132A-0B80-90E8-350B37509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12220A72-4972-3DA9-DC6D-CC116E53E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F4217-C429-4D23-A55E-4B735C7D877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88747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271F12C-102D-EAD3-7E18-684F87526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E5589BF-0410-284E-E3CB-6ED0A2AA22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B7CDEA6-848E-CAA0-E711-CCE6F2D15F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0797DA2-9287-3308-3FCD-B054CBB4D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0F006-4072-4560-B733-3AA599828D97}" type="datetime1">
              <a:rPr lang="ko-KR" altLang="en-US" smtClean="0"/>
              <a:pPr/>
              <a:t>2025-06-14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71B083B-F73B-EE0C-2354-70A2D1584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17DA534-1588-F7BF-22CF-689DC2712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F4217-C429-4D23-A55E-4B735C7D877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31053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834271A-C3DF-CD33-3B5E-D95EC0C28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35BECB45-B2D1-25D4-F77C-FFEA3B47C8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A07782E-5A74-45D3-11F5-CFB6DE7C0A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FA9DF1F-9C04-9A99-C239-CA09C51C7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FAE8D-19C4-4A30-80F1-51A0EA6BFCDD}" type="datetime1">
              <a:rPr lang="ko-KR" altLang="en-US" smtClean="0"/>
              <a:pPr/>
              <a:t>2025-06-14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BAB3370-52A8-1B53-A167-BA915D22F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4FD3F60-34CE-F064-CEB5-9A23405B8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F4217-C429-4D23-A55E-4B735C7D877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82866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AAED235B-7350-EC34-9B3D-DA6AF4C3E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4781FD8-2B1E-CFE9-6309-B68229E25B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C46BB19-5EB2-70C1-2653-49B9535EA4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0AC491-A5F1-40DF-811E-8F9FE0939C39}" type="datetime1">
              <a:rPr lang="ko-KR" altLang="en-US" smtClean="0"/>
              <a:pPr/>
              <a:t>2025-06-14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2FD9098-BF33-41FD-8EA6-A2E7E16FFD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9A8972F-4418-C267-650C-9D5C325992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5F4217-C429-4D23-A55E-4B735C7D877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9678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17" r:id="rId1"/>
    <p:sldLayoutId id="2147484118" r:id="rId2"/>
    <p:sldLayoutId id="2147484119" r:id="rId3"/>
    <p:sldLayoutId id="2147484120" r:id="rId4"/>
    <p:sldLayoutId id="2147484121" r:id="rId5"/>
    <p:sldLayoutId id="2147484122" r:id="rId6"/>
    <p:sldLayoutId id="2147484123" r:id="rId7"/>
    <p:sldLayoutId id="2147484124" r:id="rId8"/>
    <p:sldLayoutId id="2147484125" r:id="rId9"/>
    <p:sldLayoutId id="2147484126" r:id="rId10"/>
    <p:sldLayoutId id="2147484127" r:id="rId11"/>
  </p:sldLayoutIdLst>
  <p:hf hdr="0" ftr="0" dt="0"/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6415104" y="5513841"/>
            <a:ext cx="2057400" cy="273844"/>
          </a:xfrm>
        </p:spPr>
        <p:txBody>
          <a:bodyPr/>
          <a:lstStyle/>
          <a:p>
            <a:fld id="{615F4217-C429-4D23-A55E-4B735C7D877D}" type="slidenum">
              <a:rPr lang="ko-KR" altLang="en-US" smtClean="0"/>
              <a:pPr/>
              <a:t>1</a:t>
            </a:fld>
            <a:endParaRPr lang="ko-KR" altLang="en-US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234E54C1-53DD-D5AB-8DE5-1F817E8776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59763" y="1009372"/>
            <a:ext cx="1713552" cy="1484441"/>
          </a:xfrm>
          <a:prstGeom prst="rect">
            <a:avLst/>
          </a:prstGeom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49A737DB-92ED-4540-B98D-487BFA99F66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700" y="916641"/>
            <a:ext cx="1492004" cy="1506306"/>
          </a:xfrm>
          <a:prstGeom prst="rect">
            <a:avLst/>
          </a:prstGeom>
        </p:spPr>
      </p:pic>
      <p:pic>
        <p:nvPicPr>
          <p:cNvPr id="14" name="그림 13">
            <a:extLst>
              <a:ext uri="{FF2B5EF4-FFF2-40B4-BE49-F238E27FC236}">
                <a16:creationId xmlns:a16="http://schemas.microsoft.com/office/drawing/2014/main" id="{2A42AD2A-CE01-814A-4A63-B3BD890C984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67434" y="956714"/>
            <a:ext cx="1158076" cy="1354498"/>
          </a:xfrm>
          <a:prstGeom prst="rect">
            <a:avLst/>
          </a:prstGeom>
        </p:spPr>
      </p:pic>
      <p:sp>
        <p:nvSpPr>
          <p:cNvPr id="2" name="두루마리 모양: 세로로 말림 1">
            <a:extLst>
              <a:ext uri="{FF2B5EF4-FFF2-40B4-BE49-F238E27FC236}">
                <a16:creationId xmlns:a16="http://schemas.microsoft.com/office/drawing/2014/main" id="{87B3D6B3-1B29-DA98-907C-00650A9C3974}"/>
              </a:ext>
            </a:extLst>
          </p:cNvPr>
          <p:cNvSpPr/>
          <p:nvPr/>
        </p:nvSpPr>
        <p:spPr>
          <a:xfrm>
            <a:off x="3377779" y="230527"/>
            <a:ext cx="2658076" cy="355487"/>
          </a:xfrm>
          <a:prstGeom prst="verticalScroll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ko-KR" altLang="en-US" sz="1100" dirty="0" err="1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Cascadia Code" panose="020B0609020000020004" pitchFamily="49" charset="0"/>
              </a:rPr>
              <a:t>전기집진기용</a:t>
            </a:r>
            <a:r>
              <a:rPr lang="ko-KR" altLang="en-US" sz="11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Cascadia Code" panose="020B0609020000020004" pitchFamily="49" charset="0"/>
              </a:rPr>
              <a:t> </a:t>
            </a:r>
            <a:r>
              <a:rPr lang="ko-KR" altLang="en-US" sz="1100" dirty="0" err="1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Cascadia Code" panose="020B0609020000020004" pitchFamily="49" charset="0"/>
              </a:rPr>
              <a:t>파워팩</a:t>
            </a:r>
            <a:endParaRPr lang="ko-KR" altLang="en-US" sz="1200" dirty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  <a:cs typeface="Cascadia Code" panose="020B06090200000200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4A45B48-F89A-05B3-F918-380818497B7E}"/>
              </a:ext>
            </a:extLst>
          </p:cNvPr>
          <p:cNvSpPr txBox="1"/>
          <p:nvPr/>
        </p:nvSpPr>
        <p:spPr>
          <a:xfrm>
            <a:off x="3377779" y="4202519"/>
            <a:ext cx="5483442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base"/>
            <a:endParaRPr lang="en-US" altLang="ko-KR" sz="1600" dirty="0">
              <a:solidFill>
                <a:srgbClr val="000000"/>
              </a:solidFill>
              <a:latin typeface="se-nanumgothic"/>
            </a:endParaRPr>
          </a:p>
          <a:p>
            <a:pPr algn="l" fontAlgn="base"/>
            <a:r>
              <a:rPr lang="ko-KR" altLang="en-US" sz="900" b="0" i="0" dirty="0">
                <a:solidFill>
                  <a:srgbClr val="000000"/>
                </a:solidFill>
                <a:effectLst/>
                <a:latin typeface="휴먼모음T" panose="02030504000101010101" pitchFamily="18" charset="-127"/>
                <a:ea typeface="휴먼모음T" panose="02030504000101010101" pitchFamily="18" charset="-127"/>
              </a:rPr>
              <a:t>본 제품은 </a:t>
            </a:r>
            <a:r>
              <a:rPr lang="ko-KR" altLang="en-US" sz="900" b="0" i="0" dirty="0" err="1">
                <a:solidFill>
                  <a:srgbClr val="000000"/>
                </a:solidFill>
                <a:effectLst/>
                <a:latin typeface="휴먼모음T" panose="02030504000101010101" pitchFamily="18" charset="-127"/>
                <a:ea typeface="휴먼모음T" panose="02030504000101010101" pitchFamily="18" charset="-127"/>
              </a:rPr>
              <a:t>대성테크에서</a:t>
            </a:r>
            <a:r>
              <a:rPr lang="ko-KR" altLang="en-US" sz="900" b="0" i="0" dirty="0">
                <a:solidFill>
                  <a:srgbClr val="000000"/>
                </a:solidFill>
                <a:effectLst/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sz="900" dirty="0">
                <a:solidFill>
                  <a:srgbClr val="00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개발</a:t>
            </a:r>
            <a:r>
              <a:rPr lang="en-US" altLang="ko-KR" sz="900" dirty="0">
                <a:solidFill>
                  <a:srgbClr val="00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, </a:t>
            </a:r>
            <a:r>
              <a:rPr lang="ko-KR" altLang="en-US" sz="900" b="0" i="0" dirty="0">
                <a:solidFill>
                  <a:srgbClr val="000000"/>
                </a:solidFill>
                <a:effectLst/>
                <a:latin typeface="휴먼모음T" panose="02030504000101010101" pitchFamily="18" charset="-127"/>
                <a:ea typeface="휴먼모음T" panose="02030504000101010101" pitchFamily="18" charset="-127"/>
              </a:rPr>
              <a:t>제작된 </a:t>
            </a:r>
            <a:r>
              <a:rPr lang="ko-KR" altLang="en-US" sz="900" b="0" i="0" dirty="0" err="1">
                <a:solidFill>
                  <a:srgbClr val="000000"/>
                </a:solidFill>
                <a:effectLst/>
                <a:latin typeface="휴먼모음T" panose="02030504000101010101" pitchFamily="18" charset="-127"/>
                <a:ea typeface="휴먼모음T" panose="02030504000101010101" pitchFamily="18" charset="-127"/>
              </a:rPr>
              <a:t>전기집진기</a:t>
            </a:r>
            <a:r>
              <a:rPr lang="ko-KR" altLang="en-US" sz="900" dirty="0" err="1">
                <a:solidFill>
                  <a:srgbClr val="00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용</a:t>
            </a:r>
            <a:r>
              <a:rPr lang="ko-KR" altLang="en-US" sz="900" b="0" i="0" dirty="0">
                <a:solidFill>
                  <a:srgbClr val="000000"/>
                </a:solidFill>
                <a:effectLst/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sz="900" b="0" i="0" dirty="0" err="1">
                <a:solidFill>
                  <a:srgbClr val="000000"/>
                </a:solidFill>
                <a:effectLst/>
                <a:latin typeface="휴먼모음T" panose="02030504000101010101" pitchFamily="18" charset="-127"/>
                <a:ea typeface="휴먼모음T" panose="02030504000101010101" pitchFamily="18" charset="-127"/>
              </a:rPr>
              <a:t>파워팩</a:t>
            </a:r>
            <a:r>
              <a:rPr lang="ko-KR" altLang="en-US" sz="900" b="0" i="0" dirty="0">
                <a:solidFill>
                  <a:srgbClr val="000000"/>
                </a:solidFill>
                <a:effectLst/>
                <a:latin typeface="휴먼모음T" panose="02030504000101010101" pitchFamily="18" charset="-127"/>
                <a:ea typeface="휴먼모음T" panose="02030504000101010101" pitchFamily="18" charset="-127"/>
              </a:rPr>
              <a:t> 입니다</a:t>
            </a:r>
            <a:endParaRPr lang="en-US" altLang="ko-KR" sz="900" b="0" i="0" dirty="0">
              <a:solidFill>
                <a:srgbClr val="000000"/>
              </a:solidFill>
              <a:effectLst/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algn="l" fontAlgn="base"/>
            <a:endParaRPr lang="en-US" altLang="ko-KR" sz="900" dirty="0">
              <a:solidFill>
                <a:srgbClr val="000000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algn="l" fontAlgn="base"/>
            <a:r>
              <a:rPr lang="ko-KR" altLang="en-US" sz="900" b="0" i="0" dirty="0" err="1">
                <a:solidFill>
                  <a:srgbClr val="000000"/>
                </a:solidFill>
                <a:effectLst/>
                <a:latin typeface="휴먼모음T" panose="02030504000101010101" pitchFamily="18" charset="-127"/>
                <a:ea typeface="휴먼모음T" panose="02030504000101010101" pitchFamily="18" charset="-127"/>
              </a:rPr>
              <a:t>고기집집진기</a:t>
            </a:r>
            <a:r>
              <a:rPr lang="en-US" altLang="ko-KR" sz="900" b="0" i="0" dirty="0">
                <a:solidFill>
                  <a:srgbClr val="000000"/>
                </a:solidFill>
                <a:effectLst/>
                <a:latin typeface="휴먼모음T" panose="02030504000101010101" pitchFamily="18" charset="-127"/>
                <a:ea typeface="휴먼모음T" panose="02030504000101010101" pitchFamily="18" charset="-127"/>
              </a:rPr>
              <a:t>, </a:t>
            </a:r>
            <a:r>
              <a:rPr lang="ko-KR" altLang="en-US" sz="900" b="0" i="0" dirty="0" err="1">
                <a:solidFill>
                  <a:srgbClr val="000000"/>
                </a:solidFill>
                <a:effectLst/>
                <a:latin typeface="휴먼모음T" panose="02030504000101010101" pitchFamily="18" charset="-127"/>
                <a:ea typeface="휴먼모음T" panose="02030504000101010101" pitchFamily="18" charset="-127"/>
              </a:rPr>
              <a:t>전기집진기</a:t>
            </a:r>
            <a:r>
              <a:rPr lang="en-US" altLang="ko-KR" sz="900" b="0" i="0" dirty="0">
                <a:solidFill>
                  <a:srgbClr val="000000"/>
                </a:solidFill>
                <a:effectLst/>
                <a:latin typeface="휴먼모음T" panose="02030504000101010101" pitchFamily="18" charset="-127"/>
                <a:ea typeface="휴먼모음T" panose="02030504000101010101" pitchFamily="18" charset="-127"/>
              </a:rPr>
              <a:t>, </a:t>
            </a:r>
            <a:r>
              <a:rPr lang="ko-KR" altLang="en-US" sz="900" b="0" i="0" dirty="0" err="1">
                <a:solidFill>
                  <a:srgbClr val="000000"/>
                </a:solidFill>
                <a:effectLst/>
                <a:latin typeface="휴먼모음T" panose="02030504000101010101" pitchFamily="18" charset="-127"/>
                <a:ea typeface="휴먼모음T" panose="02030504000101010101" pitchFamily="18" charset="-127"/>
              </a:rPr>
              <a:t>이단식전기집진기</a:t>
            </a:r>
            <a:r>
              <a:rPr lang="en-US" altLang="ko-KR" sz="900" b="0" i="0" dirty="0">
                <a:solidFill>
                  <a:srgbClr val="000000"/>
                </a:solidFill>
                <a:effectLst/>
                <a:latin typeface="휴먼모음T" panose="02030504000101010101" pitchFamily="18" charset="-127"/>
                <a:ea typeface="휴먼모음T" panose="02030504000101010101" pitchFamily="18" charset="-127"/>
              </a:rPr>
              <a:t>, </a:t>
            </a:r>
            <a:r>
              <a:rPr lang="ko-KR" altLang="en-US" sz="900" b="0" i="0" dirty="0">
                <a:solidFill>
                  <a:srgbClr val="000000"/>
                </a:solidFill>
                <a:effectLst/>
                <a:latin typeface="휴먼모음T" panose="02030504000101010101" pitchFamily="18" charset="-127"/>
                <a:ea typeface="휴먼모음T" panose="02030504000101010101" pitchFamily="18" charset="-127"/>
              </a:rPr>
              <a:t>산업용 </a:t>
            </a:r>
            <a:r>
              <a:rPr lang="ko-KR" altLang="en-US" sz="900" b="0" i="0" dirty="0" err="1">
                <a:solidFill>
                  <a:srgbClr val="000000"/>
                </a:solidFill>
                <a:effectLst/>
                <a:latin typeface="휴먼모음T" panose="02030504000101010101" pitchFamily="18" charset="-127"/>
                <a:ea typeface="휴먼모음T" panose="02030504000101010101" pitchFamily="18" charset="-127"/>
              </a:rPr>
              <a:t>전기집진기에</a:t>
            </a:r>
            <a:r>
              <a:rPr lang="ko-KR" altLang="en-US" sz="900" b="0" i="0" dirty="0">
                <a:solidFill>
                  <a:srgbClr val="000000"/>
                </a:solidFill>
                <a:effectLst/>
                <a:latin typeface="휴먼모음T" panose="02030504000101010101" pitchFamily="18" charset="-127"/>
                <a:ea typeface="휴먼모음T" panose="02030504000101010101" pitchFamily="18" charset="-127"/>
              </a:rPr>
              <a:t> 사용이 되며</a:t>
            </a:r>
            <a:r>
              <a:rPr lang="en-US" altLang="ko-KR" sz="900" b="0" i="0" dirty="0">
                <a:solidFill>
                  <a:srgbClr val="000000"/>
                </a:solidFill>
                <a:effectLst/>
                <a:latin typeface="휴먼모음T" panose="02030504000101010101" pitchFamily="18" charset="-127"/>
                <a:ea typeface="휴먼모음T" panose="02030504000101010101" pitchFamily="18" charset="-127"/>
              </a:rPr>
              <a:t>, </a:t>
            </a:r>
            <a:r>
              <a:rPr lang="ko-KR" altLang="en-US" sz="900" b="0" i="0" dirty="0">
                <a:solidFill>
                  <a:srgbClr val="000000"/>
                </a:solidFill>
                <a:effectLst/>
                <a:latin typeface="휴먼모음T" panose="02030504000101010101" pitchFamily="18" charset="-127"/>
                <a:ea typeface="휴먼모음T" panose="02030504000101010101" pitchFamily="18" charset="-127"/>
              </a:rPr>
              <a:t>타 회사  제품과 호환이 됩니다</a:t>
            </a:r>
            <a:endParaRPr lang="en-US" altLang="ko-KR" sz="900" b="0" i="0" dirty="0">
              <a:solidFill>
                <a:srgbClr val="000000"/>
              </a:solidFill>
              <a:effectLst/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algn="l" fontAlgn="base"/>
            <a:endParaRPr lang="ko-KR" altLang="en-US" sz="900" b="0" i="0" dirty="0">
              <a:solidFill>
                <a:srgbClr val="555555"/>
              </a:solidFill>
              <a:effectLst/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algn="l" fontAlgn="base"/>
            <a:r>
              <a:rPr lang="ko-KR" altLang="en-US" sz="900" b="0" i="0" dirty="0">
                <a:solidFill>
                  <a:srgbClr val="000000"/>
                </a:solidFill>
                <a:effectLst/>
                <a:latin typeface="휴먼모음T" panose="02030504000101010101" pitchFamily="18" charset="-127"/>
                <a:ea typeface="휴먼모음T" panose="02030504000101010101" pitchFamily="18" charset="-127"/>
              </a:rPr>
              <a:t>국내에서 최초로 지능형으로  </a:t>
            </a:r>
            <a:r>
              <a:rPr lang="ko-KR" altLang="en-US" sz="900" b="0" i="0" dirty="0" err="1">
                <a:solidFill>
                  <a:srgbClr val="000000"/>
                </a:solidFill>
                <a:effectLst/>
                <a:latin typeface="휴먼모음T" panose="02030504000101010101" pitchFamily="18" charset="-127"/>
                <a:ea typeface="휴먼모음T" panose="02030504000101010101" pitchFamily="18" charset="-127"/>
              </a:rPr>
              <a:t>전기집진기</a:t>
            </a:r>
            <a:r>
              <a:rPr lang="ko-KR" altLang="en-US" sz="900" b="0" i="0" dirty="0">
                <a:solidFill>
                  <a:srgbClr val="000000"/>
                </a:solidFill>
                <a:effectLst/>
                <a:latin typeface="휴먼모음T" panose="02030504000101010101" pitchFamily="18" charset="-127"/>
                <a:ea typeface="휴먼모음T" panose="02030504000101010101" pitchFamily="18" charset="-127"/>
              </a:rPr>
              <a:t> 내부 상태를 감시하여 적정 수준의 고전압으로 운전을 해줍니다</a:t>
            </a:r>
            <a:endParaRPr lang="en-US" altLang="ko-KR" sz="900" b="0" i="0" dirty="0">
              <a:solidFill>
                <a:srgbClr val="000000"/>
              </a:solidFill>
              <a:effectLst/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algn="l" fontAlgn="base"/>
            <a:r>
              <a:rPr lang="ko-KR" altLang="en-US" sz="900" b="0" i="0" dirty="0">
                <a:solidFill>
                  <a:srgbClr val="000000"/>
                </a:solidFill>
                <a:effectLst/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endParaRPr lang="ko-KR" altLang="en-US" sz="900" b="0" i="0" dirty="0">
              <a:solidFill>
                <a:srgbClr val="555555"/>
              </a:solidFill>
              <a:effectLst/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algn="l" fontAlgn="base"/>
            <a:r>
              <a:rPr lang="ko-KR" altLang="en-US" sz="900" b="0" i="0" dirty="0">
                <a:solidFill>
                  <a:srgbClr val="000000"/>
                </a:solidFill>
                <a:effectLst/>
                <a:latin typeface="휴먼모음T" panose="02030504000101010101" pitchFamily="18" charset="-127"/>
                <a:ea typeface="휴먼모음T" panose="02030504000101010101" pitchFamily="18" charset="-127"/>
              </a:rPr>
              <a:t>그 결과로 </a:t>
            </a:r>
            <a:endParaRPr lang="en-US" altLang="ko-KR" sz="900" b="0" i="0" dirty="0">
              <a:solidFill>
                <a:srgbClr val="000000"/>
              </a:solidFill>
              <a:effectLst/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algn="l" fontAlgn="base"/>
            <a:endParaRPr lang="ko-KR" altLang="en-US" sz="900" b="0" i="0" dirty="0">
              <a:solidFill>
                <a:srgbClr val="555555"/>
              </a:solidFill>
              <a:effectLst/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algn="l" fontAlgn="base"/>
            <a:r>
              <a:rPr lang="ko-KR" altLang="en-US" sz="900" b="0" i="0" dirty="0">
                <a:solidFill>
                  <a:srgbClr val="000000"/>
                </a:solidFill>
                <a:effectLst/>
                <a:latin typeface="휴먼모음T" panose="02030504000101010101" pitchFamily="18" charset="-127"/>
                <a:ea typeface="휴먼모음T" panose="02030504000101010101" pitchFamily="18" charset="-127"/>
              </a:rPr>
              <a:t>불필요한 스파크를 억제하여 화재 방지 </a:t>
            </a:r>
            <a:r>
              <a:rPr lang="en-US" altLang="ko-KR" sz="900" dirty="0">
                <a:solidFill>
                  <a:srgbClr val="00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sz="900" dirty="0">
                <a:solidFill>
                  <a:srgbClr val="00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및 </a:t>
            </a:r>
            <a:r>
              <a:rPr lang="ko-KR" altLang="en-US" sz="900" b="0" i="0" dirty="0">
                <a:solidFill>
                  <a:srgbClr val="000000"/>
                </a:solidFill>
                <a:effectLst/>
                <a:latin typeface="휴먼모음T" panose="02030504000101010101" pitchFamily="18" charset="-127"/>
                <a:ea typeface="휴먼모음T" panose="02030504000101010101" pitchFamily="18" charset="-127"/>
              </a:rPr>
              <a:t>집진효율을 극대화 합니다</a:t>
            </a:r>
            <a:endParaRPr lang="en-US" altLang="ko-KR" sz="900" b="0" i="0" dirty="0">
              <a:solidFill>
                <a:srgbClr val="000000"/>
              </a:solidFill>
              <a:effectLst/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algn="l" fontAlgn="base"/>
            <a:endParaRPr lang="ko-KR" altLang="en-US" sz="900" b="0" i="0" dirty="0">
              <a:solidFill>
                <a:srgbClr val="555555"/>
              </a:solidFill>
              <a:effectLst/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algn="l" fontAlgn="base"/>
            <a:r>
              <a:rPr lang="ko-KR" altLang="en-US" sz="900" b="0" i="0" dirty="0">
                <a:solidFill>
                  <a:srgbClr val="000000"/>
                </a:solidFill>
                <a:effectLst/>
                <a:latin typeface="휴먼모음T" panose="02030504000101010101" pitchFamily="18" charset="-127"/>
                <a:ea typeface="휴먼모음T" panose="02030504000101010101" pitchFamily="18" charset="-127"/>
              </a:rPr>
              <a:t>출력 전압을 </a:t>
            </a:r>
            <a:r>
              <a:rPr lang="en-US" altLang="ko-KR" sz="900" b="0" i="0" dirty="0">
                <a:solidFill>
                  <a:srgbClr val="000000"/>
                </a:solidFill>
                <a:effectLst/>
                <a:latin typeface="휴먼모음T" panose="02030504000101010101" pitchFamily="18" charset="-127"/>
                <a:ea typeface="휴먼모음T" panose="02030504000101010101" pitchFamily="18" charset="-127"/>
              </a:rPr>
              <a:t>0~</a:t>
            </a:r>
            <a:r>
              <a:rPr lang="en-US" altLang="ko-KR" sz="900" dirty="0">
                <a:solidFill>
                  <a:srgbClr val="00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3</a:t>
            </a:r>
            <a:r>
              <a:rPr lang="en-US" altLang="ko-KR" sz="900" b="0" i="0" dirty="0">
                <a:solidFill>
                  <a:srgbClr val="000000"/>
                </a:solidFill>
                <a:effectLst/>
                <a:latin typeface="휴먼모음T" panose="02030504000101010101" pitchFamily="18" charset="-127"/>
                <a:ea typeface="휴먼모음T" panose="02030504000101010101" pitchFamily="18" charset="-127"/>
              </a:rPr>
              <a:t>0%</a:t>
            </a:r>
            <a:r>
              <a:rPr lang="ko-KR" altLang="en-US" sz="900" b="0" i="0" dirty="0">
                <a:solidFill>
                  <a:srgbClr val="000000"/>
                </a:solidFill>
                <a:effectLst/>
                <a:latin typeface="휴먼모음T" panose="02030504000101010101" pitchFamily="18" charset="-127"/>
                <a:ea typeface="휴먼모음T" panose="02030504000101010101" pitchFamily="18" charset="-127"/>
              </a:rPr>
              <a:t>까지 조절 기능이 있고</a:t>
            </a:r>
            <a:r>
              <a:rPr lang="en-US" altLang="ko-KR" sz="900" b="0" i="0" dirty="0">
                <a:solidFill>
                  <a:srgbClr val="000000"/>
                </a:solidFill>
                <a:effectLst/>
                <a:latin typeface="휴먼모음T" panose="02030504000101010101" pitchFamily="18" charset="-127"/>
                <a:ea typeface="휴먼모음T" panose="02030504000101010101" pitchFamily="18" charset="-127"/>
              </a:rPr>
              <a:t>, ALARM, ON/OFF </a:t>
            </a:r>
            <a:r>
              <a:rPr lang="ko-KR" altLang="en-US" sz="900" b="0" i="0" dirty="0">
                <a:solidFill>
                  <a:srgbClr val="000000"/>
                </a:solidFill>
                <a:effectLst/>
                <a:latin typeface="휴먼모음T" panose="02030504000101010101" pitchFamily="18" charset="-127"/>
                <a:ea typeface="휴먼모음T" panose="02030504000101010101" pitchFamily="18" charset="-127"/>
              </a:rPr>
              <a:t>접점으로 </a:t>
            </a:r>
            <a:r>
              <a:rPr lang="ko-KR" altLang="en-US" sz="900" b="0" i="0" dirty="0" err="1">
                <a:solidFill>
                  <a:srgbClr val="000000"/>
                </a:solidFill>
                <a:effectLst/>
                <a:latin typeface="휴먼모음T" panose="02030504000101010101" pitchFamily="18" charset="-127"/>
                <a:ea typeface="휴먼모음T" panose="02030504000101010101" pitchFamily="18" charset="-127"/>
              </a:rPr>
              <a:t>파워팩의</a:t>
            </a:r>
            <a:r>
              <a:rPr lang="ko-KR" altLang="en-US" sz="900" b="0" i="0" dirty="0">
                <a:solidFill>
                  <a:srgbClr val="000000"/>
                </a:solidFill>
                <a:effectLst/>
                <a:latin typeface="휴먼모음T" panose="02030504000101010101" pitchFamily="18" charset="-127"/>
                <a:ea typeface="휴먼모음T" panose="02030504000101010101" pitchFamily="18" charset="-127"/>
              </a:rPr>
              <a:t> 상태를 알려줍니다</a:t>
            </a:r>
            <a:endParaRPr lang="en-US" altLang="ko-KR" sz="900" b="0" i="0" dirty="0">
              <a:solidFill>
                <a:srgbClr val="000000"/>
              </a:solidFill>
              <a:effectLst/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algn="l" fontAlgn="base"/>
            <a:endParaRPr lang="ko-KR" altLang="en-US" sz="900" b="0" i="0" dirty="0">
              <a:solidFill>
                <a:srgbClr val="555555"/>
              </a:solidFill>
              <a:effectLst/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algn="l" fontAlgn="base"/>
            <a:r>
              <a:rPr lang="ko-KR" altLang="en-US" sz="900" b="0" i="0" dirty="0">
                <a:solidFill>
                  <a:srgbClr val="000000"/>
                </a:solidFill>
                <a:effectLst/>
                <a:latin typeface="휴먼모음T" panose="02030504000101010101" pitchFamily="18" charset="-127"/>
                <a:ea typeface="휴먼모음T" panose="02030504000101010101" pitchFamily="18" charset="-127"/>
              </a:rPr>
              <a:t>본 제품은 </a:t>
            </a:r>
            <a:r>
              <a:rPr lang="en-US" altLang="ko-KR" sz="900" b="0" i="0" dirty="0">
                <a:solidFill>
                  <a:srgbClr val="000000"/>
                </a:solidFill>
                <a:effectLst/>
                <a:latin typeface="휴먼모음T" panose="02030504000101010101" pitchFamily="18" charset="-127"/>
                <a:ea typeface="휴먼모음T" panose="02030504000101010101" pitchFamily="18" charset="-127"/>
              </a:rPr>
              <a:t>5</a:t>
            </a:r>
            <a:r>
              <a:rPr lang="ko-KR" altLang="en-US" sz="900" b="0" i="0" dirty="0">
                <a:solidFill>
                  <a:srgbClr val="000000"/>
                </a:solidFill>
                <a:effectLst/>
                <a:latin typeface="휴먼모음T" panose="02030504000101010101" pitchFamily="18" charset="-127"/>
                <a:ea typeface="휴먼모음T" panose="02030504000101010101" pitchFamily="18" charset="-127"/>
              </a:rPr>
              <a:t>가지 보호기능이 탑재되어 최상의 제품 신뢰성을 확보했습니다</a:t>
            </a:r>
            <a:endParaRPr lang="en-US" altLang="ko-KR" sz="900" b="0" i="0" dirty="0">
              <a:solidFill>
                <a:srgbClr val="000000"/>
              </a:solidFill>
              <a:effectLst/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algn="l" fontAlgn="base"/>
            <a:endParaRPr lang="ko-KR" altLang="en-US" sz="900" b="0" i="0" dirty="0">
              <a:solidFill>
                <a:srgbClr val="000000"/>
              </a:solidFill>
              <a:effectLst/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algn="l" fontAlgn="base"/>
            <a:endParaRPr lang="en-US" altLang="ko-KR" sz="1200" dirty="0">
              <a:solidFill>
                <a:srgbClr val="000000"/>
              </a:solidFill>
              <a:latin typeface="se-nanumgothic"/>
            </a:endParaRPr>
          </a:p>
          <a:p>
            <a:pPr algn="l" fontAlgn="base"/>
            <a:endParaRPr lang="en-US" altLang="ko-KR" sz="1200" dirty="0">
              <a:solidFill>
                <a:srgbClr val="000000"/>
              </a:solidFill>
              <a:latin typeface="se-nanumgothic"/>
            </a:endParaRPr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AA9368C5-F70D-3B3D-F9F7-13855D0B5A8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4548" y="916641"/>
            <a:ext cx="1158076" cy="1357315"/>
          </a:xfrm>
          <a:prstGeom prst="rect">
            <a:avLst/>
          </a:prstGeom>
        </p:spPr>
      </p:pic>
      <p:pic>
        <p:nvPicPr>
          <p:cNvPr id="11" name="그림 10">
            <a:extLst>
              <a:ext uri="{FF2B5EF4-FFF2-40B4-BE49-F238E27FC236}">
                <a16:creationId xmlns:a16="http://schemas.microsoft.com/office/drawing/2014/main" id="{B7E57018-666B-4966-27DB-857A1DE7AA5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9343" y="2822373"/>
            <a:ext cx="1395370" cy="1351536"/>
          </a:xfrm>
          <a:prstGeom prst="rect">
            <a:avLst/>
          </a:prstGeom>
        </p:spPr>
      </p:pic>
      <p:sp>
        <p:nvSpPr>
          <p:cNvPr id="12" name="설명선: 굽은 이중선(테두리 및 강조선) 11">
            <a:extLst>
              <a:ext uri="{FF2B5EF4-FFF2-40B4-BE49-F238E27FC236}">
                <a16:creationId xmlns:a16="http://schemas.microsoft.com/office/drawing/2014/main" id="{1969C704-93D1-FF95-39A5-8516C3341358}"/>
              </a:ext>
            </a:extLst>
          </p:cNvPr>
          <p:cNvSpPr/>
          <p:nvPr/>
        </p:nvSpPr>
        <p:spPr>
          <a:xfrm>
            <a:off x="2702716" y="3999451"/>
            <a:ext cx="683888" cy="287918"/>
          </a:xfrm>
          <a:prstGeom prst="accentBorder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5128"/>
              <a:gd name="adj6" fmla="val -36948"/>
              <a:gd name="adj7" fmla="val -58832"/>
              <a:gd name="adj8" fmla="val -6016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800" dirty="0"/>
              <a:t>ALARM LAMP</a:t>
            </a:r>
            <a:endParaRPr lang="ko-KR" altLang="en-US" sz="800" dirty="0"/>
          </a:p>
        </p:txBody>
      </p:sp>
      <p:sp>
        <p:nvSpPr>
          <p:cNvPr id="13" name="설명선: 굽은 이중선(테두리 및 강조선) 12">
            <a:extLst>
              <a:ext uri="{FF2B5EF4-FFF2-40B4-BE49-F238E27FC236}">
                <a16:creationId xmlns:a16="http://schemas.microsoft.com/office/drawing/2014/main" id="{1CB47FAB-B89E-1AA4-62CA-DF486B0BB71D}"/>
              </a:ext>
            </a:extLst>
          </p:cNvPr>
          <p:cNvSpPr/>
          <p:nvPr/>
        </p:nvSpPr>
        <p:spPr>
          <a:xfrm>
            <a:off x="366424" y="4435054"/>
            <a:ext cx="816555" cy="309123"/>
          </a:xfrm>
          <a:prstGeom prst="accentBorderCallout3">
            <a:avLst>
              <a:gd name="adj1" fmla="val -32992"/>
              <a:gd name="adj2" fmla="val 107346"/>
              <a:gd name="adj3" fmla="val -49050"/>
              <a:gd name="adj4" fmla="val 95256"/>
              <a:gd name="adj5" fmla="val -94788"/>
              <a:gd name="adj6" fmla="val 107274"/>
              <a:gd name="adj7" fmla="val -212274"/>
              <a:gd name="adj8" fmla="val 12687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dirty="0"/>
              <a:t>출력조절</a:t>
            </a:r>
            <a:r>
              <a:rPr lang="en-US" altLang="ko-KR" sz="800" dirty="0"/>
              <a:t> V/R</a:t>
            </a:r>
            <a:endParaRPr lang="ko-KR" altLang="en-US" sz="800" dirty="0"/>
          </a:p>
        </p:txBody>
      </p:sp>
      <p:sp>
        <p:nvSpPr>
          <p:cNvPr id="16" name="설명선: 굽은 이중선(테두리 및 강조선) 15">
            <a:extLst>
              <a:ext uri="{FF2B5EF4-FFF2-40B4-BE49-F238E27FC236}">
                <a16:creationId xmlns:a16="http://schemas.microsoft.com/office/drawing/2014/main" id="{5F58191A-F8B1-9128-C4A6-22761E796097}"/>
              </a:ext>
            </a:extLst>
          </p:cNvPr>
          <p:cNvSpPr/>
          <p:nvPr/>
        </p:nvSpPr>
        <p:spPr>
          <a:xfrm>
            <a:off x="7662624" y="2167253"/>
            <a:ext cx="683888" cy="287918"/>
          </a:xfrm>
          <a:prstGeom prst="accentBorder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5128"/>
              <a:gd name="adj6" fmla="val -36948"/>
              <a:gd name="adj7" fmla="val -58832"/>
              <a:gd name="adj8" fmla="val -6016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800" dirty="0"/>
              <a:t>ALARM LAMP</a:t>
            </a:r>
            <a:endParaRPr lang="ko-KR" altLang="en-US" sz="800" dirty="0"/>
          </a:p>
        </p:txBody>
      </p:sp>
      <p:sp>
        <p:nvSpPr>
          <p:cNvPr id="17" name="설명선: 굽은 이중선(테두리 및 강조선) 16">
            <a:extLst>
              <a:ext uri="{FF2B5EF4-FFF2-40B4-BE49-F238E27FC236}">
                <a16:creationId xmlns:a16="http://schemas.microsoft.com/office/drawing/2014/main" id="{482973B0-DD1E-DAAD-98E4-F5949FA255D1}"/>
              </a:ext>
            </a:extLst>
          </p:cNvPr>
          <p:cNvSpPr/>
          <p:nvPr/>
        </p:nvSpPr>
        <p:spPr>
          <a:xfrm>
            <a:off x="5687993" y="2513250"/>
            <a:ext cx="816555" cy="309123"/>
          </a:xfrm>
          <a:prstGeom prst="accentBorderCallout3">
            <a:avLst>
              <a:gd name="adj1" fmla="val -32992"/>
              <a:gd name="adj2" fmla="val 107346"/>
              <a:gd name="adj3" fmla="val -49050"/>
              <a:gd name="adj4" fmla="val 95256"/>
              <a:gd name="adj5" fmla="val -94788"/>
              <a:gd name="adj6" fmla="val 107274"/>
              <a:gd name="adj7" fmla="val -179037"/>
              <a:gd name="adj8" fmla="val 12939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dirty="0"/>
              <a:t>출력조절</a:t>
            </a:r>
            <a:r>
              <a:rPr lang="en-US" altLang="ko-KR" sz="800" dirty="0"/>
              <a:t> V/R</a:t>
            </a:r>
            <a:endParaRPr lang="ko-KR" altLang="en-US" sz="800" dirty="0"/>
          </a:p>
        </p:txBody>
      </p:sp>
    </p:spTree>
    <p:extLst>
      <p:ext uri="{BB962C8B-B14F-4D97-AF65-F5344CB8AC3E}">
        <p14:creationId xmlns:p14="http://schemas.microsoft.com/office/powerpoint/2010/main" val="3185735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BE335E-E6A2-453E-92E9-0CF93DED62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959867B-2799-E387-7690-674CF0106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15104" y="5513841"/>
            <a:ext cx="2057400" cy="273844"/>
          </a:xfrm>
        </p:spPr>
        <p:txBody>
          <a:bodyPr/>
          <a:lstStyle/>
          <a:p>
            <a:fld id="{615F4217-C429-4D23-A55E-4B735C7D877D}" type="slidenum">
              <a:rPr lang="ko-KR" altLang="en-US" smtClean="0"/>
              <a:pPr/>
              <a:t>2</a:t>
            </a:fld>
            <a:endParaRPr lang="ko-KR" altLang="en-US"/>
          </a:p>
        </p:txBody>
      </p:sp>
      <p:graphicFrame>
        <p:nvGraphicFramePr>
          <p:cNvPr id="15" name="내용 개체 틀 5">
            <a:extLst>
              <a:ext uri="{FF2B5EF4-FFF2-40B4-BE49-F238E27FC236}">
                <a16:creationId xmlns:a16="http://schemas.microsoft.com/office/drawing/2014/main" id="{8CF6E759-1617-F912-8393-4D207C301D5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7812145"/>
              </p:ext>
            </p:extLst>
          </p:nvPr>
        </p:nvGraphicFramePr>
        <p:xfrm>
          <a:off x="1442753" y="1619067"/>
          <a:ext cx="6258494" cy="30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77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47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4703">
                  <a:extLst>
                    <a:ext uri="{9D8B030D-6E8A-4147-A177-3AD203B41FA5}">
                      <a16:colId xmlns:a16="http://schemas.microsoft.com/office/drawing/2014/main" val="319240836"/>
                    </a:ext>
                  </a:extLst>
                </a:gridCol>
                <a:gridCol w="1781333">
                  <a:extLst>
                    <a:ext uri="{9D8B030D-6E8A-4147-A177-3AD203B41FA5}">
                      <a16:colId xmlns:a16="http://schemas.microsoft.com/office/drawing/2014/main" val="3293152459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0" dirty="0">
                          <a:solidFill>
                            <a:schemeClr val="tx1"/>
                          </a:solidFill>
                          <a:latin typeface="휴먼모음T" pitchFamily="18" charset="-127"/>
                          <a:ea typeface="휴먼모음T" pitchFamily="18" charset="-127"/>
                        </a:rPr>
                        <a:t>종     류</a:t>
                      </a:r>
                      <a:endParaRPr lang="en-US" altLang="ko-KR" sz="800" b="0" dirty="0">
                        <a:solidFill>
                          <a:schemeClr val="tx1"/>
                        </a:solidFill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ko-KR" altLang="en-US" sz="800" b="0" dirty="0" err="1">
                          <a:solidFill>
                            <a:schemeClr val="tx1"/>
                          </a:solidFill>
                          <a:latin typeface="휴먼모음T" pitchFamily="18" charset="-127"/>
                          <a:ea typeface="휴먼모음T" pitchFamily="18" charset="-127"/>
                        </a:rPr>
                        <a:t>파워팩</a:t>
                      </a:r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휴먼모음T" pitchFamily="18" charset="-127"/>
                          <a:ea typeface="휴먼모음T" pitchFamily="18" charset="-127"/>
                        </a:rPr>
                        <a:t>(POWER PACK)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altLang="ko-KR" sz="1050" dirty="0">
                        <a:solidFill>
                          <a:schemeClr val="tx1"/>
                        </a:solidFill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0" dirty="0">
                          <a:solidFill>
                            <a:schemeClr val="tx1"/>
                          </a:solidFill>
                          <a:latin typeface="휴먼모음T" pitchFamily="18" charset="-127"/>
                          <a:ea typeface="휴먼모음T" pitchFamily="18" charset="-127"/>
                        </a:rPr>
                        <a:t>기능             모델명 </a:t>
                      </a:r>
                      <a:endParaRPr lang="en-US" altLang="ko-KR" sz="800" b="0" dirty="0">
                        <a:solidFill>
                          <a:schemeClr val="tx1"/>
                        </a:solidFill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휴먼모음T" pitchFamily="18" charset="-127"/>
                          <a:ea typeface="휴먼모음T" pitchFamily="18" charset="-127"/>
                        </a:rPr>
                        <a:t>DSPP-0612KV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휴먼모음T" pitchFamily="18" charset="-127"/>
                          <a:ea typeface="휴먼모음T" pitchFamily="18" charset="-127"/>
                        </a:rPr>
                        <a:t>`DSPP-0025K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휴먼모음T" pitchFamily="18" charset="-127"/>
                          <a:ea typeface="휴먼모음T" pitchFamily="18" charset="-127"/>
                        </a:rPr>
                        <a:t>DSPP-15KV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06832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 err="1">
                          <a:latin typeface="휴먼모음T" pitchFamily="18" charset="-127"/>
                          <a:ea typeface="휴먼모음T" pitchFamily="18" charset="-127"/>
                        </a:rPr>
                        <a:t>입력정격</a:t>
                      </a:r>
                      <a:endParaRPr lang="ko-KR" altLang="en-US" sz="8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latin typeface="휴먼모음T" pitchFamily="18" charset="-127"/>
                          <a:ea typeface="휴먼모음T" pitchFamily="18" charset="-127"/>
                        </a:rPr>
                        <a:t>AC</a:t>
                      </a:r>
                      <a:r>
                        <a:rPr lang="en-US" altLang="ko-KR" sz="800" b="0" baseline="0" dirty="0">
                          <a:latin typeface="휴먼모음T" pitchFamily="18" charset="-127"/>
                          <a:ea typeface="휴먼모음T" pitchFamily="18" charset="-127"/>
                        </a:rPr>
                        <a:t> 1P 220V , 1.0A</a:t>
                      </a:r>
                      <a:endParaRPr lang="ko-KR" altLang="en-US" sz="8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latin typeface="휴먼모음T" pitchFamily="18" charset="-127"/>
                          <a:ea typeface="휴먼모음T" pitchFamily="18" charset="-127"/>
                        </a:rPr>
                        <a:t>AC</a:t>
                      </a:r>
                      <a:r>
                        <a:rPr lang="en-US" altLang="ko-KR" sz="800" b="0" baseline="0" dirty="0">
                          <a:latin typeface="휴먼모음T" pitchFamily="18" charset="-127"/>
                          <a:ea typeface="휴먼모음T" pitchFamily="18" charset="-127"/>
                        </a:rPr>
                        <a:t> 1P 220V , 1.0A</a:t>
                      </a:r>
                      <a:endParaRPr lang="ko-KR" altLang="en-US" sz="8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latin typeface="휴먼모음T" pitchFamily="18" charset="-127"/>
                          <a:ea typeface="휴먼모음T" pitchFamily="18" charset="-127"/>
                        </a:rPr>
                        <a:t>AC</a:t>
                      </a:r>
                      <a:r>
                        <a:rPr lang="en-US" altLang="ko-KR" sz="800" b="0" baseline="0" dirty="0">
                          <a:latin typeface="휴먼모음T" pitchFamily="18" charset="-127"/>
                          <a:ea typeface="휴먼모음T" pitchFamily="18" charset="-127"/>
                        </a:rPr>
                        <a:t> 1P 220V , 5.0A</a:t>
                      </a:r>
                      <a:endParaRPr lang="ko-KR" altLang="en-US" sz="8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>
                          <a:latin typeface="휴먼모음T" pitchFamily="18" charset="-127"/>
                          <a:ea typeface="휴먼모음T" pitchFamily="18" charset="-127"/>
                        </a:rPr>
                        <a:t>출력전압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latin typeface="휴먼모음T" pitchFamily="18" charset="-127"/>
                          <a:ea typeface="휴먼모음T" pitchFamily="18" charset="-127"/>
                        </a:rPr>
                        <a:t>DC 6.0kV 12.0k</a:t>
                      </a:r>
                      <a:r>
                        <a:rPr lang="en-US" altLang="ko-KR" sz="800" b="0" baseline="0" dirty="0">
                          <a:latin typeface="휴먼모음T" pitchFamily="18" charset="-127"/>
                          <a:ea typeface="휴먼모음T" pitchFamily="18" charset="-127"/>
                        </a:rPr>
                        <a:t>V 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latin typeface="휴먼모음T" pitchFamily="18" charset="-127"/>
                          <a:ea typeface="휴먼모음T" pitchFamily="18" charset="-127"/>
                        </a:rPr>
                        <a:t>DC 25.0k</a:t>
                      </a:r>
                      <a:r>
                        <a:rPr lang="en-US" altLang="ko-KR" sz="800" b="0" baseline="0" dirty="0">
                          <a:latin typeface="휴먼모음T" pitchFamily="18" charset="-127"/>
                          <a:ea typeface="휴먼모음T" pitchFamily="18" charset="-127"/>
                        </a:rPr>
                        <a:t>V 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latin typeface="휴먼모음T" pitchFamily="18" charset="-127"/>
                          <a:ea typeface="휴먼모음T" pitchFamily="18" charset="-127"/>
                        </a:rPr>
                        <a:t>DC 15.0k</a:t>
                      </a:r>
                      <a:r>
                        <a:rPr lang="en-US" altLang="ko-KR" sz="800" b="0" baseline="0" dirty="0">
                          <a:latin typeface="휴먼모음T" pitchFamily="18" charset="-127"/>
                          <a:ea typeface="휴먼모음T" pitchFamily="18" charset="-127"/>
                        </a:rPr>
                        <a:t>V 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 err="1">
                          <a:latin typeface="휴먼모음T" pitchFamily="18" charset="-127"/>
                          <a:ea typeface="휴먼모음T" pitchFamily="18" charset="-127"/>
                        </a:rPr>
                        <a:t>출력정격용량</a:t>
                      </a:r>
                      <a:endParaRPr lang="ko-KR" altLang="en-US" sz="8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휴먼모음T" pitchFamily="18" charset="-127"/>
                          <a:ea typeface="휴먼모음T" pitchFamily="18" charset="-127"/>
                          <a:cs typeface="+mn-cs"/>
                        </a:rPr>
                        <a:t>100W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baseline="0" dirty="0">
                          <a:latin typeface="휴먼모음T" pitchFamily="18" charset="-127"/>
                          <a:ea typeface="휴먼모음T" pitchFamily="18" charset="-127"/>
                        </a:rPr>
                        <a:t>100W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baseline="0" dirty="0">
                          <a:latin typeface="휴먼모음T" pitchFamily="18" charset="-127"/>
                          <a:ea typeface="휴먼모음T" pitchFamily="18" charset="-127"/>
                        </a:rPr>
                        <a:t>250W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963741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0" dirty="0">
                          <a:latin typeface="휴먼모음T" pitchFamily="18" charset="-127"/>
                          <a:ea typeface="휴먼모음T" pitchFamily="18" charset="-127"/>
                        </a:rPr>
                        <a:t>출력전압조절범위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latin typeface="휴먼모음T" pitchFamily="18" charset="-127"/>
                          <a:ea typeface="휴먼모음T" pitchFamily="18" charset="-127"/>
                        </a:rPr>
                        <a:t>9~13KV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0" dirty="0">
                          <a:latin typeface="휴먼모음T" pitchFamily="18" charset="-127"/>
                          <a:ea typeface="휴먼모음T" pitchFamily="18" charset="-127"/>
                        </a:rPr>
                        <a:t>25~30kV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latin typeface="휴먼모음T" pitchFamily="18" charset="-127"/>
                          <a:ea typeface="휴먼모음T" pitchFamily="18" charset="-127"/>
                        </a:rPr>
                        <a:t>9~15KV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>
                          <a:latin typeface="휴먼모음T" pitchFamily="18" charset="-127"/>
                          <a:ea typeface="휴먼모음T" pitchFamily="18" charset="-127"/>
                        </a:rPr>
                        <a:t>제어방식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휴먼모음T" pitchFamily="18" charset="-127"/>
                          <a:ea typeface="휴먼모음T" pitchFamily="18" charset="-127"/>
                          <a:cs typeface="+mn-cs"/>
                        </a:rPr>
                        <a:t>정전압</a:t>
                      </a:r>
                      <a:r>
                        <a:rPr kumimoji="0" lang="ko-KR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휴먼모음T" pitchFamily="18" charset="-127"/>
                          <a:ea typeface="휴먼모음T" pitchFamily="18" charset="-127"/>
                          <a:cs typeface="+mn-cs"/>
                        </a:rPr>
                        <a:t> </a:t>
                      </a:r>
                      <a:r>
                        <a:rPr kumimoji="0" lang="en-US" altLang="ko-K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휴먼모음T" pitchFamily="18" charset="-127"/>
                          <a:ea typeface="휴먼모음T" pitchFamily="18" charset="-127"/>
                          <a:cs typeface="+mn-cs"/>
                        </a:rPr>
                        <a:t>or </a:t>
                      </a:r>
                      <a:r>
                        <a:rPr kumimoji="0" lang="ko-KR" alt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휴먼모음T" pitchFamily="18" charset="-127"/>
                          <a:ea typeface="휴먼모음T" pitchFamily="18" charset="-127"/>
                          <a:cs typeface="+mn-cs"/>
                        </a:rPr>
                        <a:t>정전류</a:t>
                      </a:r>
                      <a:r>
                        <a:rPr kumimoji="0" lang="ko-KR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휴먼모음T" pitchFamily="18" charset="-127"/>
                          <a:ea typeface="휴먼모음T" pitchFamily="18" charset="-127"/>
                          <a:cs typeface="+mn-cs"/>
                        </a:rPr>
                        <a:t> </a:t>
                      </a:r>
                      <a:r>
                        <a:rPr kumimoji="0" lang="en-US" altLang="ko-K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휴먼모음T" pitchFamily="18" charset="-127"/>
                          <a:ea typeface="휴먼모음T" pitchFamily="18" charset="-127"/>
                          <a:cs typeface="+mn-cs"/>
                        </a:rPr>
                        <a:t>or PID </a:t>
                      </a:r>
                      <a:r>
                        <a:rPr kumimoji="0" lang="ko-KR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휴먼모음T" pitchFamily="18" charset="-127"/>
                          <a:ea typeface="휴먼모음T" pitchFamily="18" charset="-127"/>
                          <a:cs typeface="+mn-cs"/>
                        </a:rPr>
                        <a:t>동시수행</a:t>
                      </a:r>
                      <a:endParaRPr kumimoji="0" lang="en-US" altLang="ko-K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휴먼모음T" pitchFamily="18" charset="-127"/>
                        <a:ea typeface="휴먼모음T" pitchFamily="18" charset="-127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06202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>
                          <a:latin typeface="휴먼모음T" pitchFamily="18" charset="-127"/>
                          <a:ea typeface="휴먼모음T" pitchFamily="18" charset="-127"/>
                        </a:rPr>
                        <a:t>제어주파수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latin typeface="휴먼모음T" pitchFamily="18" charset="-127"/>
                          <a:ea typeface="휴먼모음T" pitchFamily="18" charset="-127"/>
                        </a:rPr>
                        <a:t>32kHz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>
                          <a:latin typeface="휴먼모음T" pitchFamily="18" charset="-127"/>
                          <a:ea typeface="휴먼모음T" pitchFamily="18" charset="-127"/>
                        </a:rPr>
                        <a:t>경보기능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ko-KR" altLang="en-US" sz="800" b="0" dirty="0">
                          <a:latin typeface="휴먼모음T" pitchFamily="18" charset="-127"/>
                          <a:ea typeface="휴먼모음T" pitchFamily="18" charset="-127"/>
                        </a:rPr>
                        <a:t>과전압 </a:t>
                      </a:r>
                      <a:r>
                        <a:rPr lang="en-US" altLang="ko-KR" sz="800" b="0" dirty="0">
                          <a:latin typeface="휴먼모음T" pitchFamily="18" charset="-127"/>
                          <a:ea typeface="휴먼모음T" pitchFamily="18" charset="-127"/>
                        </a:rPr>
                        <a:t>/ </a:t>
                      </a:r>
                      <a:r>
                        <a:rPr lang="ko-KR" altLang="en-US" sz="800" b="0" dirty="0">
                          <a:latin typeface="휴먼모음T" pitchFamily="18" charset="-127"/>
                          <a:ea typeface="휴먼모음T" pitchFamily="18" charset="-127"/>
                        </a:rPr>
                        <a:t>과전류 </a:t>
                      </a:r>
                      <a:r>
                        <a:rPr lang="en-US" altLang="ko-KR" sz="800" b="0" dirty="0">
                          <a:latin typeface="휴먼모음T" pitchFamily="18" charset="-127"/>
                          <a:ea typeface="휴먼모음T" pitchFamily="18" charset="-127"/>
                        </a:rPr>
                        <a:t>/ </a:t>
                      </a:r>
                      <a:r>
                        <a:rPr lang="ko-KR" altLang="en-US" sz="800" b="0" dirty="0" err="1">
                          <a:latin typeface="휴먼모음T" pitchFamily="18" charset="-127"/>
                          <a:ea typeface="휴먼모음T" pitchFamily="18" charset="-127"/>
                        </a:rPr>
                        <a:t>저전압</a:t>
                      </a:r>
                      <a:r>
                        <a:rPr lang="ko-KR" altLang="en-US" sz="800" b="0" dirty="0">
                          <a:latin typeface="휴먼모음T" pitchFamily="18" charset="-127"/>
                          <a:ea typeface="휴먼모음T" pitchFamily="18" charset="-127"/>
                        </a:rPr>
                        <a:t> </a:t>
                      </a:r>
                      <a:r>
                        <a:rPr lang="en-US" altLang="ko-KR" sz="800" b="0" dirty="0">
                          <a:latin typeface="휴먼모음T" pitchFamily="18" charset="-127"/>
                          <a:ea typeface="휴먼모음T" pitchFamily="18" charset="-127"/>
                        </a:rPr>
                        <a:t>/ </a:t>
                      </a:r>
                      <a:r>
                        <a:rPr lang="ko-KR" altLang="en-US" sz="800" b="0" dirty="0" err="1">
                          <a:latin typeface="휴먼모음T" pitchFamily="18" charset="-127"/>
                          <a:ea typeface="휴먼모음T" pitchFamily="18" charset="-127"/>
                        </a:rPr>
                        <a:t>무부하</a:t>
                      </a:r>
                      <a:r>
                        <a:rPr lang="ko-KR" altLang="en-US" sz="800" b="0" dirty="0">
                          <a:latin typeface="휴먼모음T" pitchFamily="18" charset="-127"/>
                          <a:ea typeface="휴먼모음T" pitchFamily="18" charset="-127"/>
                        </a:rPr>
                        <a:t> </a:t>
                      </a:r>
                      <a:r>
                        <a:rPr lang="en-US" altLang="ko-KR" sz="800" b="0" dirty="0">
                          <a:latin typeface="휴먼모음T" pitchFamily="18" charset="-127"/>
                          <a:ea typeface="휴먼모음T" pitchFamily="18" charset="-127"/>
                        </a:rPr>
                        <a:t>/ </a:t>
                      </a:r>
                      <a:r>
                        <a:rPr lang="ko-KR" altLang="en-US" sz="800" b="0" dirty="0">
                          <a:latin typeface="휴먼모음T" pitchFamily="18" charset="-127"/>
                          <a:ea typeface="휴먼모음T" pitchFamily="18" charset="-127"/>
                        </a:rPr>
                        <a:t>접지 불량</a:t>
                      </a:r>
                      <a:endParaRPr lang="en-US" altLang="ko-KR" sz="8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>
                          <a:latin typeface="휴먼모음T" pitchFamily="18" charset="-127"/>
                          <a:ea typeface="휴먼모음T" pitchFamily="18" charset="-127"/>
                        </a:rPr>
                        <a:t>특수기능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altLang="ko-KR" sz="800" b="0" dirty="0">
                          <a:latin typeface="휴먼모음T" pitchFamily="18" charset="-127"/>
                          <a:ea typeface="휴먼모음T" pitchFamily="18" charset="-127"/>
                        </a:rPr>
                        <a:t> </a:t>
                      </a:r>
                      <a:r>
                        <a:rPr lang="ko-KR" altLang="en-US" sz="800" b="0" dirty="0">
                          <a:latin typeface="휴먼모음T" pitchFamily="18" charset="-127"/>
                          <a:ea typeface="휴먼모음T" pitchFamily="18" charset="-127"/>
                        </a:rPr>
                        <a:t>화재방지기능 </a:t>
                      </a:r>
                      <a:r>
                        <a:rPr lang="en-US" altLang="ko-KR" sz="800" b="0" dirty="0">
                          <a:latin typeface="휴먼모음T" pitchFamily="18" charset="-127"/>
                          <a:ea typeface="휴먼모음T" pitchFamily="18" charset="-127"/>
                        </a:rPr>
                        <a:t> 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574972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>
                          <a:latin typeface="휴먼모음T" pitchFamily="18" charset="-127"/>
                          <a:ea typeface="휴먼모음T" pitchFamily="18" charset="-127"/>
                        </a:rPr>
                        <a:t>출력기능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ko-KR" sz="800" b="0" dirty="0">
                          <a:latin typeface="휴먼모음T" pitchFamily="18" charset="-127"/>
                          <a:ea typeface="휴먼모음T" pitchFamily="18" charset="-127"/>
                        </a:rPr>
                        <a:t>ALARM RELAY</a:t>
                      </a:r>
                      <a:r>
                        <a:rPr lang="ko-KR" altLang="en-US" sz="800" b="0" dirty="0">
                          <a:latin typeface="휴먼모음T" pitchFamily="18" charset="-127"/>
                          <a:ea typeface="휴먼모음T" pitchFamily="18" charset="-127"/>
                        </a:rPr>
                        <a:t> </a:t>
                      </a:r>
                      <a:r>
                        <a:rPr lang="en-US" altLang="ko-KR" sz="800" b="0" dirty="0">
                          <a:latin typeface="휴먼모음T" pitchFamily="18" charset="-127"/>
                          <a:ea typeface="휴먼모음T" pitchFamily="18" charset="-127"/>
                        </a:rPr>
                        <a:t>/</a:t>
                      </a:r>
                      <a:r>
                        <a:rPr lang="ko-KR" altLang="en-US" sz="800" b="0" dirty="0">
                          <a:latin typeface="휴먼모음T" pitchFamily="18" charset="-127"/>
                          <a:ea typeface="휴먼모음T" pitchFamily="18" charset="-127"/>
                        </a:rPr>
                        <a:t> </a:t>
                      </a:r>
                      <a:r>
                        <a:rPr lang="en-US" altLang="ko-KR" sz="800" b="0" dirty="0">
                          <a:latin typeface="휴먼모음T" pitchFamily="18" charset="-127"/>
                          <a:ea typeface="휴먼모음T" pitchFamily="18" charset="-127"/>
                        </a:rPr>
                        <a:t>LAMP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800" b="0" dirty="0">
                          <a:latin typeface="휴먼모음T" pitchFamily="18" charset="-127"/>
                          <a:ea typeface="휴먼모음T" pitchFamily="18" charset="-127"/>
                        </a:rPr>
                        <a:t>원격</a:t>
                      </a:r>
                      <a:r>
                        <a:rPr lang="en-US" altLang="ko-KR" sz="800" b="0" dirty="0">
                          <a:latin typeface="휴먼모음T" pitchFamily="18" charset="-127"/>
                          <a:ea typeface="휴먼모음T" pitchFamily="18" charset="-127"/>
                        </a:rPr>
                        <a:t>ON/OFF, </a:t>
                      </a:r>
                      <a:r>
                        <a:rPr lang="ko-KR" altLang="en-US" sz="800" b="0" dirty="0">
                          <a:latin typeface="휴먼모음T" pitchFamily="18" charset="-127"/>
                          <a:ea typeface="휴먼모음T" pitchFamily="18" charset="-127"/>
                        </a:rPr>
                        <a:t>외부</a:t>
                      </a:r>
                      <a:r>
                        <a:rPr lang="en-US" altLang="ko-KR" sz="800" b="0" dirty="0">
                          <a:latin typeface="휴먼모음T" pitchFamily="18" charset="-127"/>
                          <a:ea typeface="휴먼모음T" pitchFamily="18" charset="-127"/>
                        </a:rPr>
                        <a:t>FAN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216572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>
                          <a:latin typeface="휴먼모음T" pitchFamily="18" charset="-127"/>
                          <a:ea typeface="휴먼모음T" pitchFamily="18" charset="-127"/>
                        </a:rPr>
                        <a:t>제품크기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ko-KR" sz="800" b="0" dirty="0">
                          <a:latin typeface="휴먼모음T" pitchFamily="18" charset="-127"/>
                          <a:ea typeface="휴먼모음T" pitchFamily="18" charset="-127"/>
                        </a:rPr>
                        <a:t>100(W)*200(H)*70(D)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800" b="0" dirty="0">
                          <a:latin typeface="휴먼모음T" pitchFamily="18" charset="-127"/>
                          <a:ea typeface="휴먼모음T" pitchFamily="18" charset="-127"/>
                        </a:rPr>
                        <a:t>170(W)*287(H)*115(D)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557995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 err="1">
                          <a:latin typeface="휴먼모음T" pitchFamily="18" charset="-127"/>
                          <a:ea typeface="휴먼모음T" pitchFamily="18" charset="-127"/>
                        </a:rPr>
                        <a:t>타공치수</a:t>
                      </a:r>
                      <a:endParaRPr lang="ko-KR" altLang="en-US" sz="8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ko-KR" sz="800" b="0" dirty="0">
                          <a:latin typeface="휴먼모음T" pitchFamily="18" charset="-127"/>
                          <a:ea typeface="휴먼모음T" pitchFamily="18" charset="-127"/>
                        </a:rPr>
                        <a:t>190(H)*80(W)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800" b="0" dirty="0">
                          <a:latin typeface="휴먼모음T" pitchFamily="18" charset="-127"/>
                          <a:ea typeface="휴먼모음T" pitchFamily="18" charset="-127"/>
                        </a:rPr>
                        <a:t>135(W)*272(H)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689711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>
                          <a:latin typeface="휴먼모음T" pitchFamily="18" charset="-127"/>
                          <a:ea typeface="휴먼모음T" pitchFamily="18" charset="-127"/>
                        </a:rPr>
                        <a:t>사 용 처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ko-KR" altLang="en-US" sz="800" b="0" dirty="0" err="1">
                          <a:latin typeface="휴먼모음T" pitchFamily="18" charset="-127"/>
                          <a:ea typeface="휴먼모음T" pitchFamily="18" charset="-127"/>
                        </a:rPr>
                        <a:t>전기집진기</a:t>
                      </a:r>
                      <a:r>
                        <a:rPr lang="en-US" altLang="ko-KR" sz="800" b="0" dirty="0">
                          <a:latin typeface="휴먼모음T" pitchFamily="18" charset="-127"/>
                          <a:ea typeface="휴먼모음T" pitchFamily="18" charset="-127"/>
                        </a:rPr>
                        <a:t>, </a:t>
                      </a:r>
                      <a:r>
                        <a:rPr lang="ko-KR" altLang="en-US" sz="800" b="0" dirty="0">
                          <a:latin typeface="휴먼모음T" pitchFamily="18" charset="-127"/>
                          <a:ea typeface="휴먼모음T" pitchFamily="18" charset="-127"/>
                        </a:rPr>
                        <a:t>공조용 </a:t>
                      </a:r>
                      <a:r>
                        <a:rPr lang="ko-KR" altLang="en-US" sz="800" b="0" dirty="0" err="1">
                          <a:latin typeface="휴먼모음T" pitchFamily="18" charset="-127"/>
                          <a:ea typeface="휴먼모음T" pitchFamily="18" charset="-127"/>
                        </a:rPr>
                        <a:t>전기집진기</a:t>
                      </a:r>
                      <a:r>
                        <a:rPr lang="en-US" altLang="ko-KR" sz="800" b="0" dirty="0">
                          <a:latin typeface="휴먼모음T" pitchFamily="18" charset="-127"/>
                          <a:ea typeface="휴먼모음T" pitchFamily="18" charset="-127"/>
                        </a:rPr>
                        <a:t>, </a:t>
                      </a:r>
                      <a:r>
                        <a:rPr lang="ko-KR" altLang="en-US" sz="800" b="0" dirty="0">
                          <a:latin typeface="휴먼모음T" pitchFamily="18" charset="-127"/>
                          <a:ea typeface="휴먼모음T" pitchFamily="18" charset="-127"/>
                        </a:rPr>
                        <a:t>실험실</a:t>
                      </a:r>
                      <a:r>
                        <a:rPr lang="en-US" altLang="ko-KR" sz="800" b="0" dirty="0">
                          <a:latin typeface="휴먼모음T" pitchFamily="18" charset="-127"/>
                          <a:ea typeface="휴먼모음T" pitchFamily="18" charset="-127"/>
                        </a:rPr>
                        <a:t>, </a:t>
                      </a:r>
                      <a:r>
                        <a:rPr lang="ko-KR" altLang="en-US" sz="800" b="0" dirty="0">
                          <a:latin typeface="휴먼모음T" pitchFamily="18" charset="-127"/>
                          <a:ea typeface="휴먼모음T" pitchFamily="18" charset="-127"/>
                        </a:rPr>
                        <a:t>연구소 기타</a:t>
                      </a:r>
                      <a:endParaRPr lang="en-US" altLang="ko-KR" sz="8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6125794"/>
                  </a:ext>
                </a:extLst>
              </a:tr>
            </a:tbl>
          </a:graphicData>
        </a:graphic>
      </p:graphicFrame>
      <p:sp>
        <p:nvSpPr>
          <p:cNvPr id="2" name="두루마리 모양: 세로로 말림 1">
            <a:extLst>
              <a:ext uri="{FF2B5EF4-FFF2-40B4-BE49-F238E27FC236}">
                <a16:creationId xmlns:a16="http://schemas.microsoft.com/office/drawing/2014/main" id="{06B48AAF-4C95-1522-739B-1DA81B42491F}"/>
              </a:ext>
            </a:extLst>
          </p:cNvPr>
          <p:cNvSpPr/>
          <p:nvPr/>
        </p:nvSpPr>
        <p:spPr>
          <a:xfrm>
            <a:off x="3242962" y="392806"/>
            <a:ext cx="2658076" cy="355487"/>
          </a:xfrm>
          <a:prstGeom prst="verticalScroll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ko-KR" altLang="en-US" sz="1100" dirty="0" err="1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Cascadia Code" panose="020B0609020000020004" pitchFamily="49" charset="0"/>
              </a:rPr>
              <a:t>전기집진기용</a:t>
            </a:r>
            <a:r>
              <a:rPr lang="ko-KR" altLang="en-US" sz="11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Cascadia Code" panose="020B0609020000020004" pitchFamily="49" charset="0"/>
              </a:rPr>
              <a:t> </a:t>
            </a:r>
            <a:r>
              <a:rPr lang="ko-KR" altLang="en-US" sz="1100" dirty="0" err="1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Cascadia Code" panose="020B0609020000020004" pitchFamily="49" charset="0"/>
              </a:rPr>
              <a:t>파워팩</a:t>
            </a:r>
            <a:endParaRPr lang="ko-KR" altLang="en-US" sz="1200" dirty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  <a:cs typeface="Cascadia Code" panose="020B06090200000200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93089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AB085C-1165-DC37-6DCB-2FA187A110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044BF96B-61C4-93B1-7293-1FDAE03C8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15104" y="5513841"/>
            <a:ext cx="2057400" cy="273844"/>
          </a:xfrm>
        </p:spPr>
        <p:txBody>
          <a:bodyPr/>
          <a:lstStyle/>
          <a:p>
            <a:fld id="{615F4217-C429-4D23-A55E-4B735C7D877D}" type="slidenum">
              <a:rPr lang="ko-KR" altLang="en-US" smtClean="0"/>
              <a:pPr/>
              <a:t>3</a:t>
            </a:fld>
            <a:endParaRPr lang="ko-KR" altLang="en-US"/>
          </a:p>
        </p:txBody>
      </p:sp>
      <p:pic>
        <p:nvPicPr>
          <p:cNvPr id="5" name="그림 7">
            <a:extLst>
              <a:ext uri="{FF2B5EF4-FFF2-40B4-BE49-F238E27FC236}">
                <a16:creationId xmlns:a16="http://schemas.microsoft.com/office/drawing/2014/main" id="{71BBA045-F047-BACE-6023-8CA8302F1F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562" y="700203"/>
            <a:ext cx="3617734" cy="22504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두루마리 모양: 세로로 말림 9">
            <a:extLst>
              <a:ext uri="{FF2B5EF4-FFF2-40B4-BE49-F238E27FC236}">
                <a16:creationId xmlns:a16="http://schemas.microsoft.com/office/drawing/2014/main" id="{866F47B9-5B50-3F6E-F916-C511C8326666}"/>
              </a:ext>
            </a:extLst>
          </p:cNvPr>
          <p:cNvSpPr/>
          <p:nvPr/>
        </p:nvSpPr>
        <p:spPr>
          <a:xfrm>
            <a:off x="3108717" y="237122"/>
            <a:ext cx="2658076" cy="355487"/>
          </a:xfrm>
          <a:prstGeom prst="verticalScroll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ko-KR" altLang="en-US" sz="1100" dirty="0" err="1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Cascadia Code" panose="020B0609020000020004" pitchFamily="49" charset="0"/>
              </a:rPr>
              <a:t>전기집진기용</a:t>
            </a:r>
            <a:r>
              <a:rPr lang="ko-KR" altLang="en-US" sz="11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Cascadia Code" panose="020B0609020000020004" pitchFamily="49" charset="0"/>
              </a:rPr>
              <a:t> </a:t>
            </a:r>
            <a:r>
              <a:rPr lang="ko-KR" altLang="en-US" sz="1100" dirty="0" err="1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Cascadia Code" panose="020B0609020000020004" pitchFamily="49" charset="0"/>
              </a:rPr>
              <a:t>파워팩</a:t>
            </a:r>
            <a:endParaRPr lang="ko-KR" altLang="en-US" sz="1200" dirty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  <a:cs typeface="Cascadia Code" panose="020B0609020000020004" pitchFamily="49" charset="0"/>
            </a:endParaRPr>
          </a:p>
        </p:txBody>
      </p:sp>
      <p:graphicFrame>
        <p:nvGraphicFramePr>
          <p:cNvPr id="15" name="내용 개체 틀 5">
            <a:extLst>
              <a:ext uri="{FF2B5EF4-FFF2-40B4-BE49-F238E27FC236}">
                <a16:creationId xmlns:a16="http://schemas.microsoft.com/office/drawing/2014/main" id="{96ED24C7-168C-2765-1465-062458313A5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47509053"/>
              </p:ext>
            </p:extLst>
          </p:nvPr>
        </p:nvGraphicFramePr>
        <p:xfrm>
          <a:off x="1244705" y="3292977"/>
          <a:ext cx="6557449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74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0000">
                  <a:extLst>
                    <a:ext uri="{9D8B030D-6E8A-4147-A177-3AD203B41FA5}">
                      <a16:colId xmlns:a16="http://schemas.microsoft.com/office/drawing/2014/main" val="985435509"/>
                    </a:ext>
                  </a:extLst>
                </a:gridCol>
                <a:gridCol w="1800000">
                  <a:extLst>
                    <a:ext uri="{9D8B030D-6E8A-4147-A177-3AD203B41FA5}">
                      <a16:colId xmlns:a16="http://schemas.microsoft.com/office/drawing/2014/main" val="1769088763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tx1"/>
                          </a:solidFill>
                          <a:latin typeface="휴먼모음T" pitchFamily="18" charset="-127"/>
                          <a:ea typeface="휴먼모음T" pitchFamily="18" charset="-127"/>
                        </a:rPr>
                        <a:t>모 델 명</a:t>
                      </a:r>
                      <a:endParaRPr lang="en-US" altLang="ko-KR" sz="1050" dirty="0">
                        <a:solidFill>
                          <a:schemeClr val="tx1"/>
                        </a:solidFill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050" dirty="0">
                          <a:solidFill>
                            <a:schemeClr val="tx1"/>
                          </a:solidFill>
                          <a:latin typeface="휴먼모음T" pitchFamily="18" charset="-127"/>
                          <a:ea typeface="휴먼모음T" pitchFamily="18" charset="-127"/>
                        </a:rPr>
                        <a:t>DSHF-2010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050" dirty="0">
                          <a:solidFill>
                            <a:schemeClr val="tx1"/>
                          </a:solidFill>
                          <a:latin typeface="휴먼모음T" pitchFamily="18" charset="-127"/>
                          <a:ea typeface="휴먼모음T" pitchFamily="18" charset="-127"/>
                        </a:rPr>
                        <a:t>DSHF-1230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050" dirty="0">
                          <a:solidFill>
                            <a:schemeClr val="tx1"/>
                          </a:solidFill>
                          <a:latin typeface="휴먼모음T" pitchFamily="18" charset="-127"/>
                          <a:ea typeface="휴먼모음T" pitchFamily="18" charset="-127"/>
                        </a:rPr>
                        <a:t>DSHF-2530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dirty="0">
                          <a:latin typeface="휴먼모음T" pitchFamily="18" charset="-127"/>
                          <a:ea typeface="휴먼모음T" pitchFamily="18" charset="-127"/>
                        </a:rPr>
                        <a:t>입력정격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dirty="0">
                          <a:latin typeface="휴먼모음T" pitchFamily="18" charset="-127"/>
                          <a:ea typeface="휴먼모음T" pitchFamily="18" charset="-127"/>
                        </a:rPr>
                        <a:t>AC</a:t>
                      </a:r>
                      <a:r>
                        <a:rPr lang="en-US" altLang="ko-KR" sz="1050" baseline="0" dirty="0">
                          <a:latin typeface="휴먼모음T" pitchFamily="18" charset="-127"/>
                          <a:ea typeface="휴먼모음T" pitchFamily="18" charset="-127"/>
                        </a:rPr>
                        <a:t> 1P 220V , 3.0A</a:t>
                      </a:r>
                      <a:r>
                        <a:rPr lang="en-US" altLang="ko-KR" sz="1050" dirty="0">
                          <a:latin typeface="휴먼모음T" pitchFamily="18" charset="-127"/>
                          <a:ea typeface="휴먼모음T" pitchFamily="18" charset="-127"/>
                        </a:rPr>
                        <a:t> </a:t>
                      </a:r>
                      <a:endParaRPr lang="ko-KR" altLang="en-US" sz="105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dirty="0">
                          <a:latin typeface="휴먼모음T" pitchFamily="18" charset="-127"/>
                          <a:ea typeface="휴먼모음T" pitchFamily="18" charset="-127"/>
                        </a:rPr>
                        <a:t>AC</a:t>
                      </a:r>
                      <a:r>
                        <a:rPr lang="en-US" altLang="ko-KR" sz="1050" baseline="0" dirty="0">
                          <a:latin typeface="휴먼모음T" pitchFamily="18" charset="-127"/>
                          <a:ea typeface="휴먼모음T" pitchFamily="18" charset="-127"/>
                        </a:rPr>
                        <a:t> 1P 220V , 4.0A</a:t>
                      </a:r>
                      <a:r>
                        <a:rPr lang="en-US" altLang="ko-KR" sz="1050" dirty="0">
                          <a:latin typeface="휴먼모음T" pitchFamily="18" charset="-127"/>
                          <a:ea typeface="휴먼모음T" pitchFamily="18" charset="-127"/>
                        </a:rPr>
                        <a:t> </a:t>
                      </a:r>
                      <a:endParaRPr lang="ko-KR" altLang="en-US" sz="105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dirty="0">
                          <a:latin typeface="휴먼모음T" pitchFamily="18" charset="-127"/>
                          <a:ea typeface="휴먼모음T" pitchFamily="18" charset="-127"/>
                        </a:rPr>
                        <a:t>AC</a:t>
                      </a:r>
                      <a:r>
                        <a:rPr lang="en-US" altLang="ko-KR" sz="1050" baseline="0" dirty="0">
                          <a:latin typeface="휴먼모음T" pitchFamily="18" charset="-127"/>
                          <a:ea typeface="휴먼모음T" pitchFamily="18" charset="-127"/>
                        </a:rPr>
                        <a:t> 1P 220V , 5.5A</a:t>
                      </a:r>
                      <a:r>
                        <a:rPr lang="en-US" altLang="ko-KR" sz="1050" dirty="0">
                          <a:latin typeface="휴먼모음T" pitchFamily="18" charset="-127"/>
                          <a:ea typeface="휴먼모음T" pitchFamily="18" charset="-127"/>
                        </a:rPr>
                        <a:t> </a:t>
                      </a:r>
                      <a:endParaRPr lang="ko-KR" altLang="en-US" sz="105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dirty="0">
                          <a:latin typeface="휴먼모음T" pitchFamily="18" charset="-127"/>
                          <a:ea typeface="휴먼모음T" pitchFamily="18" charset="-127"/>
                        </a:rPr>
                        <a:t>출력정격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dirty="0">
                          <a:latin typeface="휴먼모음T" pitchFamily="18" charset="-127"/>
                          <a:ea typeface="휴먼모음T" pitchFamily="18" charset="-127"/>
                        </a:rPr>
                        <a:t>DC 20.0k</a:t>
                      </a:r>
                      <a:r>
                        <a:rPr lang="en-US" altLang="ko-KR" sz="1050" baseline="0" dirty="0">
                          <a:latin typeface="휴먼모음T" pitchFamily="18" charset="-127"/>
                          <a:ea typeface="휴먼모음T" pitchFamily="18" charset="-127"/>
                        </a:rPr>
                        <a:t>V , 10mA  </a:t>
                      </a:r>
                      <a:endParaRPr lang="ko-KR" altLang="en-US" sz="105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dirty="0">
                          <a:latin typeface="휴먼모음T" pitchFamily="18" charset="-127"/>
                          <a:ea typeface="휴먼모음T" pitchFamily="18" charset="-127"/>
                        </a:rPr>
                        <a:t>DC 12.0k</a:t>
                      </a:r>
                      <a:r>
                        <a:rPr lang="en-US" altLang="ko-KR" sz="1050" baseline="0" dirty="0">
                          <a:latin typeface="휴먼모음T" pitchFamily="18" charset="-127"/>
                          <a:ea typeface="휴먼모음T" pitchFamily="18" charset="-127"/>
                        </a:rPr>
                        <a:t>V , 30mA  </a:t>
                      </a:r>
                      <a:endParaRPr lang="ko-KR" altLang="en-US" sz="105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dirty="0">
                          <a:latin typeface="휴먼모음T" pitchFamily="18" charset="-127"/>
                          <a:ea typeface="휴먼모음T" pitchFamily="18" charset="-127"/>
                        </a:rPr>
                        <a:t>DC 25.0k</a:t>
                      </a:r>
                      <a:r>
                        <a:rPr lang="en-US" altLang="ko-KR" sz="1050" baseline="0" dirty="0">
                          <a:latin typeface="휴먼모음T" pitchFamily="18" charset="-127"/>
                          <a:ea typeface="휴먼모음T" pitchFamily="18" charset="-127"/>
                        </a:rPr>
                        <a:t>V , 30mA  </a:t>
                      </a:r>
                      <a:endParaRPr lang="ko-KR" altLang="en-US" sz="105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dirty="0">
                          <a:latin typeface="휴먼모음T" pitchFamily="18" charset="-127"/>
                          <a:ea typeface="휴먼모음T" pitchFamily="18" charset="-127"/>
                        </a:rPr>
                        <a:t>출력안정도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en-US" altLang="ko-KR" sz="1050" baseline="0" dirty="0">
                          <a:latin typeface="휴먼모음T" pitchFamily="18" charset="-127"/>
                          <a:ea typeface="휴먼모음T" pitchFamily="18" charset="-127"/>
                        </a:rPr>
                        <a:t>±1 </a:t>
                      </a:r>
                      <a:r>
                        <a:rPr lang="en-US" altLang="ko-KR" sz="1050" dirty="0">
                          <a:latin typeface="휴먼모음T" pitchFamily="18" charset="-127"/>
                          <a:ea typeface="휴먼모음T" pitchFamily="18" charset="-127"/>
                        </a:rPr>
                        <a:t>%</a:t>
                      </a:r>
                      <a:endParaRPr lang="ko-KR" altLang="en-US" sz="105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dirty="0">
                          <a:latin typeface="휴먼모음T" pitchFamily="18" charset="-127"/>
                          <a:ea typeface="휴먼모음T" pitchFamily="18" charset="-127"/>
                        </a:rPr>
                        <a:t>제어방식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1050" dirty="0" err="1">
                          <a:latin typeface="휴먼모음T" pitchFamily="18" charset="-127"/>
                          <a:ea typeface="휴먼모음T" pitchFamily="18" charset="-127"/>
                        </a:rPr>
                        <a:t>정전압</a:t>
                      </a:r>
                      <a:r>
                        <a:rPr lang="ko-KR" altLang="en-US" sz="1050" dirty="0">
                          <a:latin typeface="휴먼모음T" pitchFamily="18" charset="-127"/>
                          <a:ea typeface="휴먼모음T" pitchFamily="18" charset="-127"/>
                        </a:rPr>
                        <a:t> </a:t>
                      </a:r>
                      <a:r>
                        <a:rPr lang="en-US" altLang="ko-KR" sz="1050" dirty="0">
                          <a:latin typeface="휴먼모음T" pitchFamily="18" charset="-127"/>
                          <a:ea typeface="휴먼모음T" pitchFamily="18" charset="-127"/>
                        </a:rPr>
                        <a:t>/ </a:t>
                      </a:r>
                      <a:r>
                        <a:rPr lang="ko-KR" altLang="en-US" sz="1050" dirty="0" err="1">
                          <a:latin typeface="휴먼모음T" pitchFamily="18" charset="-127"/>
                          <a:ea typeface="휴먼모음T" pitchFamily="18" charset="-127"/>
                        </a:rPr>
                        <a:t>정전류</a:t>
                      </a:r>
                      <a:r>
                        <a:rPr lang="ko-KR" altLang="en-US" sz="1050" dirty="0">
                          <a:latin typeface="휴먼모음T" pitchFamily="18" charset="-127"/>
                          <a:ea typeface="휴먼모음T" pitchFamily="18" charset="-127"/>
                        </a:rPr>
                        <a:t> </a:t>
                      </a:r>
                      <a:r>
                        <a:rPr lang="en-US" altLang="ko-KR" sz="1050" dirty="0">
                          <a:latin typeface="휴먼모음T" pitchFamily="18" charset="-127"/>
                          <a:ea typeface="휴먼모음T" pitchFamily="18" charset="-127"/>
                        </a:rPr>
                        <a:t>/ </a:t>
                      </a:r>
                      <a:r>
                        <a:rPr lang="ko-KR" altLang="en-US" sz="1050" dirty="0" err="1">
                          <a:latin typeface="휴먼모음T" pitchFamily="18" charset="-127"/>
                          <a:ea typeface="휴먼모음T" pitchFamily="18" charset="-127"/>
                        </a:rPr>
                        <a:t>정전력</a:t>
                      </a:r>
                      <a:r>
                        <a:rPr lang="ko-KR" altLang="en-US" sz="1050" dirty="0">
                          <a:latin typeface="휴먼모음T" pitchFamily="18" charset="-127"/>
                          <a:ea typeface="휴먼모음T" pitchFamily="18" charset="-127"/>
                        </a:rPr>
                        <a:t> </a:t>
                      </a:r>
                      <a:r>
                        <a:rPr lang="en-US" altLang="ko-KR" sz="1050" dirty="0">
                          <a:latin typeface="휴먼모음T" pitchFamily="18" charset="-127"/>
                          <a:ea typeface="휴먼모음T" pitchFamily="18" charset="-127"/>
                        </a:rPr>
                        <a:t>/ PID</a:t>
                      </a:r>
                      <a:r>
                        <a:rPr lang="en-US" altLang="ko-KR" sz="1050" baseline="0" dirty="0">
                          <a:latin typeface="휴먼모음T" pitchFamily="18" charset="-127"/>
                          <a:ea typeface="휴먼모음T" pitchFamily="18" charset="-127"/>
                        </a:rPr>
                        <a:t> </a:t>
                      </a:r>
                      <a:r>
                        <a:rPr lang="ko-KR" altLang="en-US" sz="1050" baseline="0" dirty="0">
                          <a:latin typeface="휴먼모음T" pitchFamily="18" charset="-127"/>
                          <a:ea typeface="휴먼모음T" pitchFamily="18" charset="-127"/>
                        </a:rPr>
                        <a:t>제어</a:t>
                      </a:r>
                      <a:r>
                        <a:rPr lang="ko-KR" altLang="en-US" sz="1050" dirty="0">
                          <a:latin typeface="휴먼모음T" pitchFamily="18" charset="-127"/>
                          <a:ea typeface="휴먼모음T" pitchFamily="18" charset="-127"/>
                        </a:rPr>
                        <a:t> </a:t>
                      </a:r>
                      <a:endParaRPr lang="en-US" altLang="ko-KR" sz="105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dirty="0">
                          <a:latin typeface="휴먼모음T" pitchFamily="18" charset="-127"/>
                          <a:ea typeface="휴먼모음T" pitchFamily="18" charset="-127"/>
                        </a:rPr>
                        <a:t>제어주파수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en-US" altLang="ko-KR" sz="1050" dirty="0" err="1">
                          <a:latin typeface="휴먼모음T" pitchFamily="18" charset="-127"/>
                          <a:ea typeface="휴먼모음T" pitchFamily="18" charset="-127"/>
                        </a:rPr>
                        <a:t>32kHz</a:t>
                      </a:r>
                      <a:endParaRPr lang="en-US" altLang="ko-KR" sz="105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dirty="0">
                          <a:latin typeface="휴먼모음T" pitchFamily="18" charset="-127"/>
                          <a:ea typeface="휴먼모음T" pitchFamily="18" charset="-127"/>
                        </a:rPr>
                        <a:t>표시장치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altLang="ko-KR" sz="1050" dirty="0">
                          <a:latin typeface="휴먼모음T" pitchFamily="18" charset="-127"/>
                          <a:ea typeface="휴먼모음T" pitchFamily="18" charset="-127"/>
                        </a:rPr>
                        <a:t>LCD</a:t>
                      </a:r>
                      <a:r>
                        <a:rPr lang="en-US" altLang="ko-KR" sz="1050" baseline="0" dirty="0">
                          <a:latin typeface="휴먼모음T" pitchFamily="18" charset="-127"/>
                          <a:ea typeface="휴먼모음T" pitchFamily="18" charset="-127"/>
                        </a:rPr>
                        <a:t> DISPLAY </a:t>
                      </a:r>
                      <a:endParaRPr lang="ko-KR" altLang="en-US" sz="105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dirty="0">
                          <a:latin typeface="휴먼모음T" pitchFamily="18" charset="-127"/>
                          <a:ea typeface="휴먼모음T" pitchFamily="18" charset="-127"/>
                        </a:rPr>
                        <a:t>냉각방식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ko-KR" altLang="en-US" sz="1050" dirty="0">
                          <a:latin typeface="휴먼모음T" pitchFamily="18" charset="-127"/>
                          <a:ea typeface="휴먼모음T" pitchFamily="18" charset="-127"/>
                        </a:rPr>
                        <a:t>공랭식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dirty="0">
                          <a:latin typeface="휴먼모음T" pitchFamily="18" charset="-127"/>
                          <a:ea typeface="휴먼모음T" pitchFamily="18" charset="-127"/>
                        </a:rPr>
                        <a:t>경보기능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ko-KR" altLang="en-US" sz="1050" dirty="0">
                          <a:latin typeface="휴먼모음T" pitchFamily="18" charset="-127"/>
                          <a:ea typeface="휴먼모음T" pitchFamily="18" charset="-127"/>
                        </a:rPr>
                        <a:t>과전압 </a:t>
                      </a:r>
                      <a:r>
                        <a:rPr lang="en-US" altLang="ko-KR" sz="1050" dirty="0">
                          <a:latin typeface="휴먼모음T" pitchFamily="18" charset="-127"/>
                          <a:ea typeface="휴먼모음T" pitchFamily="18" charset="-127"/>
                        </a:rPr>
                        <a:t>/ </a:t>
                      </a:r>
                      <a:r>
                        <a:rPr lang="ko-KR" altLang="en-US" sz="1050" dirty="0">
                          <a:latin typeface="휴먼모음T" pitchFamily="18" charset="-127"/>
                          <a:ea typeface="휴먼모음T" pitchFamily="18" charset="-127"/>
                        </a:rPr>
                        <a:t>과전류 </a:t>
                      </a:r>
                      <a:r>
                        <a:rPr lang="en-US" altLang="ko-KR" sz="1050" dirty="0">
                          <a:latin typeface="휴먼모음T" pitchFamily="18" charset="-127"/>
                          <a:ea typeface="휴먼모음T" pitchFamily="18" charset="-127"/>
                        </a:rPr>
                        <a:t>/ ARC / </a:t>
                      </a:r>
                      <a:r>
                        <a:rPr lang="ko-KR" altLang="en-US" sz="1050" dirty="0">
                          <a:latin typeface="휴먼모음T" pitchFamily="18" charset="-127"/>
                          <a:ea typeface="휴먼모음T" pitchFamily="18" charset="-127"/>
                        </a:rPr>
                        <a:t>과열 </a:t>
                      </a:r>
                      <a:r>
                        <a:rPr lang="en-US" altLang="ko-KR" sz="1050" dirty="0">
                          <a:latin typeface="휴먼모음T" pitchFamily="18" charset="-127"/>
                          <a:ea typeface="휴먼모음T" pitchFamily="18" charset="-127"/>
                        </a:rPr>
                        <a:t>/ </a:t>
                      </a:r>
                      <a:r>
                        <a:rPr lang="ko-KR" altLang="en-US" sz="1050" dirty="0" err="1">
                          <a:latin typeface="휴먼모음T" pitchFamily="18" charset="-127"/>
                          <a:ea typeface="휴먼모음T" pitchFamily="18" charset="-127"/>
                        </a:rPr>
                        <a:t>저전압</a:t>
                      </a:r>
                      <a:r>
                        <a:rPr lang="ko-KR" altLang="en-US" sz="1050" dirty="0">
                          <a:latin typeface="휴먼모음T" pitchFamily="18" charset="-127"/>
                          <a:ea typeface="휴먼모음T" pitchFamily="18" charset="-127"/>
                        </a:rPr>
                        <a:t> </a:t>
                      </a:r>
                      <a:r>
                        <a:rPr lang="en-US" altLang="ko-KR" sz="1050" dirty="0">
                          <a:latin typeface="휴먼모음T" pitchFamily="18" charset="-127"/>
                          <a:ea typeface="휴먼모음T" pitchFamily="18" charset="-127"/>
                        </a:rPr>
                        <a:t>/ </a:t>
                      </a:r>
                      <a:r>
                        <a:rPr lang="ko-KR" altLang="en-US" sz="1050" dirty="0" err="1">
                          <a:latin typeface="휴먼모음T" pitchFamily="18" charset="-127"/>
                          <a:ea typeface="휴먼모음T" pitchFamily="18" charset="-127"/>
                        </a:rPr>
                        <a:t>저전류</a:t>
                      </a:r>
                      <a:r>
                        <a:rPr lang="ko-KR" altLang="en-US" sz="1050" dirty="0">
                          <a:latin typeface="휴먼모음T" pitchFamily="18" charset="-127"/>
                          <a:ea typeface="휴먼모음T" pitchFamily="18" charset="-127"/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dirty="0">
                          <a:latin typeface="휴먼모음T" pitchFamily="18" charset="-127"/>
                          <a:ea typeface="휴먼모음T" pitchFamily="18" charset="-127"/>
                        </a:rPr>
                        <a:t>제어범위</a:t>
                      </a:r>
                      <a:endParaRPr lang="en-US" altLang="ko-KR" sz="105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dirty="0">
                          <a:latin typeface="휴먼모음T" pitchFamily="18" charset="-127"/>
                          <a:ea typeface="휴먼모음T" pitchFamily="18" charset="-127"/>
                        </a:rPr>
                        <a:t>00.0% ~ 90.0%</a:t>
                      </a:r>
                      <a:r>
                        <a:rPr lang="ko-KR" altLang="en-US" sz="1050" baseline="0" dirty="0">
                          <a:latin typeface="+mn-lt"/>
                          <a:ea typeface="+mn-ea"/>
                        </a:rPr>
                        <a:t> </a:t>
                      </a:r>
                      <a:endParaRPr lang="ko-KR" altLang="en-US" sz="105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dirty="0">
                          <a:latin typeface="휴먼모음T" pitchFamily="18" charset="-127"/>
                          <a:ea typeface="휴먼모음T" pitchFamily="18" charset="-127"/>
                        </a:rPr>
                        <a:t>INTERFACE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dirty="0">
                          <a:latin typeface="휴먼모음T" pitchFamily="18" charset="-127"/>
                          <a:ea typeface="휴먼모음T" pitchFamily="18" charset="-127"/>
                        </a:rPr>
                        <a:t>REMOTE ON/OFF</a:t>
                      </a:r>
                      <a:r>
                        <a:rPr lang="en-US" altLang="ko-KR" sz="1050" baseline="0" dirty="0">
                          <a:latin typeface="휴먼모음T" pitchFamily="18" charset="-127"/>
                          <a:ea typeface="휴먼모음T" pitchFamily="18" charset="-127"/>
                        </a:rPr>
                        <a:t> , ALARM ,RUN/STOP </a:t>
                      </a:r>
                      <a:endParaRPr lang="ko-KR" altLang="en-US" sz="105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dirty="0">
                          <a:latin typeface="휴먼모음T" pitchFamily="18" charset="-127"/>
                          <a:ea typeface="휴먼모음T" pitchFamily="18" charset="-127"/>
                        </a:rPr>
                        <a:t>CONVERTER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dirty="0">
                          <a:latin typeface="휴먼모음T" pitchFamily="18" charset="-127"/>
                          <a:ea typeface="휴먼모음T" pitchFamily="18" charset="-127"/>
                        </a:rPr>
                        <a:t>kV(</a:t>
                      </a:r>
                      <a:r>
                        <a:rPr lang="en-US" altLang="ko-KR" sz="1050" dirty="0" err="1">
                          <a:latin typeface="휴먼모음T" pitchFamily="18" charset="-127"/>
                          <a:ea typeface="휴먼모음T" pitchFamily="18" charset="-127"/>
                        </a:rPr>
                        <a:t>4~20mA</a:t>
                      </a:r>
                      <a:r>
                        <a:rPr lang="en-US" altLang="ko-KR" sz="1050" dirty="0">
                          <a:latin typeface="휴먼모음T" pitchFamily="18" charset="-127"/>
                          <a:ea typeface="휴먼모음T" pitchFamily="18" charset="-127"/>
                        </a:rPr>
                        <a:t>) , mA(4~20mA) </a:t>
                      </a:r>
                      <a:endParaRPr lang="ko-KR" altLang="en-US" sz="105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37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3310</TotalTime>
  <Words>332</Words>
  <Application>Microsoft Office PowerPoint</Application>
  <PresentationFormat>화면 슬라이드 쇼(4:3)</PresentationFormat>
  <Paragraphs>99</Paragraphs>
  <Slides>3</Slides>
  <Notes>3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9" baseType="lpstr">
      <vt:lpstr>se-nanumgothic</vt:lpstr>
      <vt:lpstr>맑은 고딕</vt:lpstr>
      <vt:lpstr>휴먼모음T</vt:lpstr>
      <vt:lpstr>Arial</vt:lpstr>
      <vt:lpstr>Cascadia Code</vt:lpstr>
      <vt:lpstr>Office 테마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dyent6734@naver.com</dc:creator>
  <cp:lastModifiedBy>dyent6734@naver.com</cp:lastModifiedBy>
  <cp:revision>13</cp:revision>
  <cp:lastPrinted>2019-12-12T09:12:59Z</cp:lastPrinted>
  <dcterms:created xsi:type="dcterms:W3CDTF">2025-06-05T04:30:34Z</dcterms:created>
  <dcterms:modified xsi:type="dcterms:W3CDTF">2025-06-14T03:23:26Z</dcterms:modified>
</cp:coreProperties>
</file>