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669088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258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889938" cy="496412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777609" y="1"/>
            <a:ext cx="2889938" cy="496412"/>
          </a:xfrm>
          <a:prstGeom prst="rect">
            <a:avLst/>
          </a:prstGeom>
        </p:spPr>
        <p:txBody>
          <a:bodyPr vert="horz" lIns="91432" tIns="45715" rIns="91432" bIns="45715" rtlCol="0"/>
          <a:lstStyle>
            <a:lvl1pPr algn="r">
              <a:defRPr sz="1200"/>
            </a:lvl1pPr>
          </a:lstStyle>
          <a:p>
            <a:fld id="{F10D8A2A-D6CF-4A9E-B0B4-4E6B3665DE8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746125"/>
            <a:ext cx="27892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5" rIns="91432" bIns="45715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66909" y="4715910"/>
            <a:ext cx="5335270" cy="4467701"/>
          </a:xfrm>
          <a:prstGeom prst="rect">
            <a:avLst/>
          </a:prstGeom>
        </p:spPr>
        <p:txBody>
          <a:bodyPr vert="horz" lIns="91432" tIns="45715" rIns="91432" bIns="45715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889938" cy="496412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777609" y="9430092"/>
            <a:ext cx="2889938" cy="496412"/>
          </a:xfrm>
          <a:prstGeom prst="rect">
            <a:avLst/>
          </a:prstGeom>
        </p:spPr>
        <p:txBody>
          <a:bodyPr vert="horz" lIns="91432" tIns="45715" rIns="91432" bIns="45715" rtlCol="0" anchor="b"/>
          <a:lstStyle>
            <a:lvl1pPr algn="r">
              <a:defRPr sz="1200"/>
            </a:lvl1pPr>
          </a:lstStyle>
          <a:p>
            <a:fld id="{BAEE22C0-A2BB-4997-A12F-B474AD18988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F60C9-FD9A-4380-89A9-000AEB2184E3}" type="datetimeFigureOut">
              <a:rPr lang="zh-CN" altLang="en-US" smtClean="0"/>
              <a:pPr/>
              <a:t>2025/4/4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535CD-B2DF-4380-A9A7-81D035C614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052" y="1678400"/>
            <a:ext cx="3872253" cy="248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285992" y="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P1/P2 Series Precision Check Valve Pump 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604" y="71406"/>
            <a:ext cx="1000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tx2"/>
                </a:solidFill>
              </a:rPr>
              <a:t>UBA</a:t>
            </a:r>
            <a:endParaRPr lang="zh-CN" altLang="en-US" sz="32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37112" y="280560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rgbClr val="7030A0"/>
                </a:solidFill>
              </a:rPr>
              <a:t>P1-C</a:t>
            </a:r>
            <a:r>
              <a:rPr lang="en-US" altLang="zh-CN" sz="1000" dirty="0"/>
              <a:t> </a:t>
            </a:r>
            <a:r>
              <a:rPr lang="en-US" altLang="zh-CN" sz="1400" dirty="0"/>
              <a:t>      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290" y="716667"/>
            <a:ext cx="6455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UBA P1/P2 </a:t>
            </a:r>
            <a:r>
              <a:rPr lang="ko-KR" altLang="en-US" sz="1200" b="1" dirty="0"/>
              <a:t>시리즈 체크 밸브 스타일 정량 펌프는 저점도 및 중간 점도 액체</a:t>
            </a:r>
            <a:r>
              <a:rPr lang="en-US" altLang="ko-KR" sz="1200" b="1" dirty="0"/>
              <a:t>(&lt;5000 cps)</a:t>
            </a:r>
            <a:r>
              <a:rPr lang="ko-KR" altLang="en-US" sz="1200" b="1" dirty="0"/>
              <a:t>를 위해 설계되었으며</a:t>
            </a:r>
            <a:r>
              <a:rPr lang="en-US" altLang="ko-KR" sz="1200" b="1" dirty="0"/>
              <a:t>, 1</a:t>
            </a:r>
            <a:r>
              <a:rPr lang="ko-KR" altLang="en-US" sz="1200" b="1" dirty="0"/>
              <a:t>회 주입 시 </a:t>
            </a:r>
            <a:r>
              <a:rPr lang="en-US" altLang="ko-KR" sz="1200" b="1" dirty="0"/>
              <a:t>0.020ml ~ 20ml</a:t>
            </a:r>
            <a:r>
              <a:rPr lang="ko-KR" altLang="en-US" sz="1200" b="1" dirty="0"/>
              <a:t>를 </a:t>
            </a:r>
            <a:r>
              <a:rPr lang="ko-KR" altLang="en-US" sz="1200" b="1" dirty="0" err="1"/>
              <a:t>디스펜싱할</a:t>
            </a:r>
            <a:r>
              <a:rPr lang="ko-KR" altLang="en-US" sz="1200" b="1" dirty="0"/>
              <a:t> 수 있는 다양한 용도로 사용됩니다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이 펌프는 수년 동안 화장품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식품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제약 및 기타 산업에서 서비스를 제공하며 신뢰성이 입증되었습니다</a:t>
            </a:r>
            <a:r>
              <a:rPr lang="en-US" altLang="ko-KR" sz="1200" b="1" dirty="0"/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28641" y="3033816"/>
            <a:ext cx="1778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100" dirty="0" err="1">
                <a:solidFill>
                  <a:srgbClr val="7030A0"/>
                </a:solidFill>
              </a:rPr>
              <a:t>디스펜싱</a:t>
            </a:r>
            <a:r>
              <a:rPr lang="ko-KR" altLang="en-US" sz="1100" dirty="0">
                <a:solidFill>
                  <a:srgbClr val="7030A0"/>
                </a:solidFill>
              </a:rPr>
              <a:t> 볼륨</a:t>
            </a:r>
            <a:r>
              <a:rPr lang="en-US" altLang="zh-CN" sz="1000" dirty="0">
                <a:solidFill>
                  <a:srgbClr val="7030A0"/>
                </a:solidFill>
              </a:rPr>
              <a:t>:  0 --- 2.5 ML </a:t>
            </a:r>
            <a:endParaRPr lang="zh-CN" altLang="en-US" sz="1000" dirty="0">
              <a:solidFill>
                <a:srgbClr val="7030A0"/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60" y="142847"/>
            <a:ext cx="5286388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500174" y="179512"/>
            <a:ext cx="5214974" cy="4001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P1 / P2 – C  </a:t>
            </a:r>
            <a:r>
              <a:rPr lang="ko-KR" altLang="en-US" dirty="0" err="1">
                <a:solidFill>
                  <a:schemeClr val="bg1"/>
                </a:solidFill>
              </a:rPr>
              <a:t>공압</a:t>
            </a:r>
            <a:r>
              <a:rPr lang="ko-KR" altLang="en-US" dirty="0">
                <a:solidFill>
                  <a:schemeClr val="bg1"/>
                </a:solidFill>
              </a:rPr>
              <a:t> 정밀 체크 밸브 펌프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42910"/>
            <a:ext cx="6858032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-31"/>
            <a:ext cx="6857936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文本框 2"/>
          <p:cNvSpPr txBox="1"/>
          <p:nvPr/>
        </p:nvSpPr>
        <p:spPr>
          <a:xfrm>
            <a:off x="3643316" y="6870190"/>
            <a:ext cx="292895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입자가 없는 저점도 및 중간 점도의  </a:t>
            </a:r>
            <a:endParaRPr lang="en-US" altLang="ko-KR" sz="11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액체를 위한 정밀 체크 밸브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endParaRPr lang="en-US" altLang="ko-KR" sz="11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세라믹 </a:t>
            </a:r>
            <a:r>
              <a:rPr lang="ko-KR" altLang="en-US" sz="1100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플런저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316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스테인리스 스틸</a:t>
            </a:r>
          </a:p>
          <a:p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다양한 액체에 적합한 펌프 본체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불소 플라스틱 펌프 바디는 다음과   </a:t>
            </a:r>
            <a:endParaRPr lang="en-US" altLang="ko-KR" sz="11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같이 사용할 수 있습니다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산성 액체용 옵션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endParaRPr lang="en-US" altLang="ko-KR" sz="11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±0.5%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이내의 높은 정확도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32" name="矩形 31"/>
          <p:cNvSpPr/>
          <p:nvPr/>
        </p:nvSpPr>
        <p:spPr>
          <a:xfrm>
            <a:off x="0" y="8858280"/>
            <a:ext cx="6858000" cy="2857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285728" y="8774668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              www.fshitech.com                     UBA Metering Pump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04790" cy="64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086" y="0"/>
            <a:ext cx="61914" cy="64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38"/>
          <p:cNvSpPr txBox="1"/>
          <p:nvPr/>
        </p:nvSpPr>
        <p:spPr>
          <a:xfrm>
            <a:off x="214290" y="6858016"/>
            <a:ext cx="300039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* 정밀한 </a:t>
            </a:r>
            <a:r>
              <a:rPr lang="ko-KR" altLang="en-US" sz="1100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공압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 드라이브 어셈블리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,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마이크로</a:t>
            </a:r>
          </a:p>
          <a:p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  미터 볼륨 조절기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,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독립 스트로크</a:t>
            </a:r>
          </a:p>
          <a:p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  속도 제어 장치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.</a:t>
            </a:r>
          </a:p>
          <a:p>
            <a:endParaRPr lang="en-US" altLang="ko-KR" sz="11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sz="1100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모듈식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 디자인으로 분해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,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청소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,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유지보수가   </a:t>
            </a:r>
            <a:endParaRPr lang="en-US" altLang="ko-KR" sz="11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ea"/>
            </a:endParaRPr>
          </a:p>
          <a:p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  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용이한 </a:t>
            </a:r>
            <a:r>
              <a:rPr lang="ko-KR" altLang="en-US" sz="1100" dirty="0" err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모듈식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 디자인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.  </a:t>
            </a:r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충전과 쉽게 통합</a:t>
            </a:r>
          </a:p>
          <a:p>
            <a:r>
              <a:rPr lang="ko-KR" altLang="en-US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   시스템</a:t>
            </a:r>
            <a:r>
              <a:rPr lang="en-US" altLang="ko-KR" sz="11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ea"/>
              </a:rPr>
              <a:t>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29388"/>
            <a:ext cx="685800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48234"/>
            <a:ext cx="6858000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87564"/>
            <a:ext cx="45719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813376" y="1547664"/>
            <a:ext cx="45719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3" name="TextBox 52"/>
          <p:cNvSpPr txBox="1"/>
          <p:nvPr/>
        </p:nvSpPr>
        <p:spPr>
          <a:xfrm>
            <a:off x="285728" y="6429388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tx2"/>
                </a:solidFill>
              </a:rPr>
              <a:t>기능 및 성능</a:t>
            </a:r>
            <a:endParaRPr lang="zh-CN" altLang="en-US" dirty="0">
              <a:solidFill>
                <a:schemeClr val="tx2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0125217-68A2-294A-6F47-E57FDF74FE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4824" y="3687946"/>
            <a:ext cx="4527907" cy="2456649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39986F0-E826-E678-3781-66A3ED3EAE32}"/>
              </a:ext>
            </a:extLst>
          </p:cNvPr>
          <p:cNvSpPr txBox="1"/>
          <p:nvPr/>
        </p:nvSpPr>
        <p:spPr>
          <a:xfrm>
            <a:off x="4411305" y="5480034"/>
            <a:ext cx="161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rgbClr val="7030A0"/>
                </a:solidFill>
              </a:rPr>
              <a:t>P2-C</a:t>
            </a:r>
            <a:r>
              <a:rPr lang="en-US" altLang="zh-CN" sz="1400" dirty="0">
                <a:solidFill>
                  <a:srgbClr val="7030A0"/>
                </a:solidFill>
              </a:rPr>
              <a:t> </a:t>
            </a:r>
            <a:r>
              <a:rPr lang="en-US" altLang="zh-CN" sz="1400" dirty="0"/>
              <a:t>         </a:t>
            </a:r>
          </a:p>
          <a:p>
            <a:endParaRPr lang="zh-CN" altLang="en-US" sz="1400" dirty="0"/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BFC67659-BADD-954F-9FCD-15B6A70CEC99}"/>
              </a:ext>
            </a:extLst>
          </p:cNvPr>
          <p:cNvSpPr txBox="1"/>
          <p:nvPr/>
        </p:nvSpPr>
        <p:spPr>
          <a:xfrm>
            <a:off x="4221088" y="5786681"/>
            <a:ext cx="18722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000" dirty="0" err="1">
                <a:solidFill>
                  <a:srgbClr val="7030A0"/>
                </a:solidFill>
              </a:rPr>
              <a:t>디스펜싱</a:t>
            </a:r>
            <a:r>
              <a:rPr lang="ko-KR" altLang="en-US" sz="1000" dirty="0">
                <a:solidFill>
                  <a:srgbClr val="7030A0"/>
                </a:solidFill>
              </a:rPr>
              <a:t> 볼륨</a:t>
            </a:r>
            <a:r>
              <a:rPr lang="en-US" altLang="zh-CN" sz="1000" dirty="0">
                <a:solidFill>
                  <a:srgbClr val="7030A0"/>
                </a:solidFill>
              </a:rPr>
              <a:t>:  0 --- 20 ML </a:t>
            </a:r>
            <a:endParaRPr lang="zh-CN" altLang="en-US" sz="1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14530" y="642910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80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32656" y="0"/>
            <a:ext cx="573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tx2"/>
                </a:solidFill>
              </a:rPr>
              <a:t>Specifications</a:t>
            </a:r>
            <a:endParaRPr lang="zh-CN" altLang="en-US" b="1" dirty="0">
              <a:solidFill>
                <a:schemeClr val="tx2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786842"/>
            <a:ext cx="6858000" cy="35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85728" y="8774668"/>
            <a:ext cx="5929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              www.fshitech.com                     UBA Metering Pump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636" y="7585136"/>
            <a:ext cx="6552728" cy="102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74" y="6143636"/>
            <a:ext cx="214314" cy="15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74" y="6266270"/>
            <a:ext cx="142876" cy="10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8" y="7041373"/>
            <a:ext cx="142876" cy="10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26" y="7041373"/>
            <a:ext cx="142876" cy="10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C26F982-E5D6-139E-C261-B7DF6179FE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515" y="735113"/>
            <a:ext cx="6048672" cy="3586839"/>
          </a:xfrm>
          <a:prstGeom prst="rect">
            <a:avLst/>
          </a:prstGeom>
        </p:spPr>
      </p:pic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CD2C513F-F9DB-6487-5158-4118AD5F41B6}"/>
              </a:ext>
            </a:extLst>
          </p:cNvPr>
          <p:cNvCxnSpPr/>
          <p:nvPr/>
        </p:nvCxnSpPr>
        <p:spPr>
          <a:xfrm flipH="1">
            <a:off x="6336704" y="2555776"/>
            <a:ext cx="130324" cy="546447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9EF74466-199D-32C2-D24B-659238BF077E}"/>
              </a:ext>
            </a:extLst>
          </p:cNvPr>
          <p:cNvCxnSpPr/>
          <p:nvPr/>
        </p:nvCxnSpPr>
        <p:spPr>
          <a:xfrm>
            <a:off x="5472608" y="2415074"/>
            <a:ext cx="216024" cy="288032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22">
            <a:extLst>
              <a:ext uri="{FF2B5EF4-FFF2-40B4-BE49-F238E27FC236}">
                <a16:creationId xmlns:a16="http://schemas.microsoft.com/office/drawing/2014/main" id="{2594FAA3-E8BC-215B-B01F-110618370ABB}"/>
              </a:ext>
            </a:extLst>
          </p:cNvPr>
          <p:cNvSpPr txBox="1"/>
          <p:nvPr/>
        </p:nvSpPr>
        <p:spPr>
          <a:xfrm>
            <a:off x="4752528" y="2127042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Micrometer </a:t>
            </a:r>
          </a:p>
          <a:p>
            <a:r>
              <a:rPr lang="en-US" altLang="zh-CN" sz="800" dirty="0"/>
              <a:t>Speed Control</a:t>
            </a:r>
            <a:endParaRPr lang="zh-CN" altLang="en-US" sz="800" dirty="0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BD0FC105-365F-9C2A-C1E5-8C1294DC208B}"/>
              </a:ext>
            </a:extLst>
          </p:cNvPr>
          <p:cNvCxnSpPr/>
          <p:nvPr/>
        </p:nvCxnSpPr>
        <p:spPr>
          <a:xfrm flipH="1" flipV="1">
            <a:off x="6120680" y="3318247"/>
            <a:ext cx="72008" cy="576064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29">
            <a:extLst>
              <a:ext uri="{FF2B5EF4-FFF2-40B4-BE49-F238E27FC236}">
                <a16:creationId xmlns:a16="http://schemas.microsoft.com/office/drawing/2014/main" id="{58DA257E-E064-C9FF-E15F-52C624BB5E65}"/>
              </a:ext>
            </a:extLst>
          </p:cNvPr>
          <p:cNvSpPr txBox="1"/>
          <p:nvPr/>
        </p:nvSpPr>
        <p:spPr>
          <a:xfrm>
            <a:off x="5832648" y="389431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Connect to 5/2 way Air Valve</a:t>
            </a:r>
            <a:endParaRPr lang="zh-CN" altLang="en-US" sz="800" dirty="0"/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C8B99600-1236-FC00-9146-3F074F8CE344}"/>
              </a:ext>
            </a:extLst>
          </p:cNvPr>
          <p:cNvSpPr txBox="1"/>
          <p:nvPr/>
        </p:nvSpPr>
        <p:spPr>
          <a:xfrm>
            <a:off x="6120680" y="2094111"/>
            <a:ext cx="692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Micrometric</a:t>
            </a:r>
          </a:p>
          <a:p>
            <a:r>
              <a:rPr lang="en-US" altLang="zh-CN" sz="800" dirty="0"/>
              <a:t>Volume </a:t>
            </a:r>
          </a:p>
          <a:p>
            <a:r>
              <a:rPr lang="en-US" altLang="zh-CN" sz="800" dirty="0"/>
              <a:t>Adjustor</a:t>
            </a:r>
            <a:endParaRPr lang="zh-CN" altLang="en-US" sz="800" dirty="0"/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D58BF87F-405D-787F-D211-5941E4923BEE}"/>
              </a:ext>
            </a:extLst>
          </p:cNvPr>
          <p:cNvCxnSpPr>
            <a:cxnSpLocks/>
          </p:cNvCxnSpPr>
          <p:nvPr/>
        </p:nvCxnSpPr>
        <p:spPr>
          <a:xfrm flipH="1" flipV="1">
            <a:off x="4293096" y="4139952"/>
            <a:ext cx="648072" cy="216604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32">
            <a:extLst>
              <a:ext uri="{FF2B5EF4-FFF2-40B4-BE49-F238E27FC236}">
                <a16:creationId xmlns:a16="http://schemas.microsoft.com/office/drawing/2014/main" id="{A4838DB0-D8C4-D6DA-1F09-28390E48CC77}"/>
              </a:ext>
            </a:extLst>
          </p:cNvPr>
          <p:cNvSpPr txBox="1"/>
          <p:nvPr/>
        </p:nvSpPr>
        <p:spPr>
          <a:xfrm>
            <a:off x="4941168" y="4284548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Inlet  Fitting</a:t>
            </a:r>
            <a:endParaRPr lang="zh-CN" altLang="en-US" sz="800" dirty="0"/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7582DB9F-A2CD-B710-819D-DAD3FAA789AE}"/>
              </a:ext>
            </a:extLst>
          </p:cNvPr>
          <p:cNvCxnSpPr/>
          <p:nvPr/>
        </p:nvCxnSpPr>
        <p:spPr>
          <a:xfrm>
            <a:off x="3861048" y="2916396"/>
            <a:ext cx="216024" cy="216024"/>
          </a:xfrm>
          <a:prstGeom prst="straightConnector1">
            <a:avLst/>
          </a:prstGeom>
          <a:ln w="63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35">
            <a:extLst>
              <a:ext uri="{FF2B5EF4-FFF2-40B4-BE49-F238E27FC236}">
                <a16:creationId xmlns:a16="http://schemas.microsoft.com/office/drawing/2014/main" id="{EC8F5061-7CF1-E445-3881-658459425EEC}"/>
              </a:ext>
            </a:extLst>
          </p:cNvPr>
          <p:cNvSpPr txBox="1"/>
          <p:nvPr/>
        </p:nvSpPr>
        <p:spPr>
          <a:xfrm>
            <a:off x="3429000" y="2700372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Outlet  Fitting</a:t>
            </a:r>
            <a:endParaRPr lang="zh-CN" altLang="en-US" sz="800" dirty="0"/>
          </a:p>
        </p:txBody>
      </p:sp>
      <p:sp>
        <p:nvSpPr>
          <p:cNvPr id="34" name="TextBox 32">
            <a:extLst>
              <a:ext uri="{FF2B5EF4-FFF2-40B4-BE49-F238E27FC236}">
                <a16:creationId xmlns:a16="http://schemas.microsoft.com/office/drawing/2014/main" id="{6FCC2C2D-45F8-D1F7-E50D-47F45F455F14}"/>
              </a:ext>
            </a:extLst>
          </p:cNvPr>
          <p:cNvSpPr txBox="1"/>
          <p:nvPr/>
        </p:nvSpPr>
        <p:spPr>
          <a:xfrm>
            <a:off x="1844824" y="3498557"/>
            <a:ext cx="314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tx2">
                    <a:lumMod val="75000"/>
                  </a:schemeClr>
                </a:solidFill>
              </a:rPr>
              <a:t>G</a:t>
            </a:r>
            <a:endParaRPr lang="zh-CN" altLang="en-US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9" name="TextBox 32">
            <a:extLst>
              <a:ext uri="{FF2B5EF4-FFF2-40B4-BE49-F238E27FC236}">
                <a16:creationId xmlns:a16="http://schemas.microsoft.com/office/drawing/2014/main" id="{DF2E20DB-E50E-DC39-A5DA-92240A1DC711}"/>
              </a:ext>
            </a:extLst>
          </p:cNvPr>
          <p:cNvSpPr txBox="1"/>
          <p:nvPr/>
        </p:nvSpPr>
        <p:spPr>
          <a:xfrm>
            <a:off x="1124744" y="2465596"/>
            <a:ext cx="314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tx2">
                    <a:lumMod val="75000"/>
                  </a:schemeClr>
                </a:solidFill>
              </a:rPr>
              <a:t>H</a:t>
            </a:r>
            <a:endParaRPr lang="zh-CN" altLang="en-US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1" name="TextBox 32">
            <a:extLst>
              <a:ext uri="{FF2B5EF4-FFF2-40B4-BE49-F238E27FC236}">
                <a16:creationId xmlns:a16="http://schemas.microsoft.com/office/drawing/2014/main" id="{5A09ED03-C75D-2DFC-0CBA-050441701002}"/>
              </a:ext>
            </a:extLst>
          </p:cNvPr>
          <p:cNvSpPr txBox="1"/>
          <p:nvPr/>
        </p:nvSpPr>
        <p:spPr>
          <a:xfrm>
            <a:off x="1878612" y="2448054"/>
            <a:ext cx="314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tx2">
                    <a:lumMod val="75000"/>
                  </a:schemeClr>
                </a:solidFill>
              </a:rPr>
              <a:t>D</a:t>
            </a:r>
            <a:endParaRPr lang="zh-CN" altLang="en-US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2" name="TextBox 32">
            <a:extLst>
              <a:ext uri="{FF2B5EF4-FFF2-40B4-BE49-F238E27FC236}">
                <a16:creationId xmlns:a16="http://schemas.microsoft.com/office/drawing/2014/main" id="{69E045D8-555D-A6EB-221D-151912806CC6}"/>
              </a:ext>
            </a:extLst>
          </p:cNvPr>
          <p:cNvSpPr txBox="1"/>
          <p:nvPr/>
        </p:nvSpPr>
        <p:spPr>
          <a:xfrm>
            <a:off x="2306964" y="2448054"/>
            <a:ext cx="314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tx2">
                    <a:lumMod val="75000"/>
                  </a:schemeClr>
                </a:solidFill>
              </a:rPr>
              <a:t>E</a:t>
            </a:r>
            <a:endParaRPr lang="zh-CN" altLang="en-US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3" name="TextBox 32">
            <a:extLst>
              <a:ext uri="{FF2B5EF4-FFF2-40B4-BE49-F238E27FC236}">
                <a16:creationId xmlns:a16="http://schemas.microsoft.com/office/drawing/2014/main" id="{D38BEB60-38EF-20B2-1F7E-B84E9B782C45}"/>
              </a:ext>
            </a:extLst>
          </p:cNvPr>
          <p:cNvSpPr txBox="1"/>
          <p:nvPr/>
        </p:nvSpPr>
        <p:spPr>
          <a:xfrm>
            <a:off x="1648919" y="2284482"/>
            <a:ext cx="314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tx2">
                    <a:lumMod val="75000"/>
                  </a:schemeClr>
                </a:solidFill>
              </a:rPr>
              <a:t>C</a:t>
            </a:r>
            <a:endParaRPr lang="zh-CN" altLang="en-US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4" name="TextBox 32">
            <a:extLst>
              <a:ext uri="{FF2B5EF4-FFF2-40B4-BE49-F238E27FC236}">
                <a16:creationId xmlns:a16="http://schemas.microsoft.com/office/drawing/2014/main" id="{1D92C361-100B-6C81-90DC-BA6D2CBB374C}"/>
              </a:ext>
            </a:extLst>
          </p:cNvPr>
          <p:cNvSpPr txBox="1"/>
          <p:nvPr/>
        </p:nvSpPr>
        <p:spPr>
          <a:xfrm>
            <a:off x="3158385" y="2284482"/>
            <a:ext cx="314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tx2">
                    <a:lumMod val="75000"/>
                  </a:schemeClr>
                </a:solidFill>
              </a:rPr>
              <a:t>S</a:t>
            </a:r>
            <a:endParaRPr lang="zh-CN" altLang="en-US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5" name="TextBox 32">
            <a:extLst>
              <a:ext uri="{FF2B5EF4-FFF2-40B4-BE49-F238E27FC236}">
                <a16:creationId xmlns:a16="http://schemas.microsoft.com/office/drawing/2014/main" id="{86F03A3C-3CC8-BC3F-10CB-6B86AE00C0C3}"/>
              </a:ext>
            </a:extLst>
          </p:cNvPr>
          <p:cNvSpPr txBox="1"/>
          <p:nvPr/>
        </p:nvSpPr>
        <p:spPr>
          <a:xfrm>
            <a:off x="3906718" y="2306888"/>
            <a:ext cx="314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tx2">
                    <a:lumMod val="75000"/>
                  </a:schemeClr>
                </a:solidFill>
              </a:rPr>
              <a:t>A</a:t>
            </a:r>
            <a:endParaRPr lang="zh-CN" altLang="en-US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6" name="TextBox 32">
            <a:extLst>
              <a:ext uri="{FF2B5EF4-FFF2-40B4-BE49-F238E27FC236}">
                <a16:creationId xmlns:a16="http://schemas.microsoft.com/office/drawing/2014/main" id="{5DF19D3B-A1FC-24A3-F4BD-DD3B507F130D}"/>
              </a:ext>
            </a:extLst>
          </p:cNvPr>
          <p:cNvSpPr txBox="1"/>
          <p:nvPr/>
        </p:nvSpPr>
        <p:spPr>
          <a:xfrm>
            <a:off x="4282752" y="1149145"/>
            <a:ext cx="314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tx2">
                    <a:lumMod val="75000"/>
                  </a:schemeClr>
                </a:solidFill>
              </a:rPr>
              <a:t>B</a:t>
            </a:r>
            <a:endParaRPr lang="zh-CN" altLang="en-US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7" name="TextBox 32">
            <a:extLst>
              <a:ext uri="{FF2B5EF4-FFF2-40B4-BE49-F238E27FC236}">
                <a16:creationId xmlns:a16="http://schemas.microsoft.com/office/drawing/2014/main" id="{B63397D3-EB6F-126C-CDA9-C0DF2B1585FF}"/>
              </a:ext>
            </a:extLst>
          </p:cNvPr>
          <p:cNvSpPr txBox="1"/>
          <p:nvPr/>
        </p:nvSpPr>
        <p:spPr>
          <a:xfrm>
            <a:off x="3078626" y="2963805"/>
            <a:ext cx="3143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>
                <a:solidFill>
                  <a:schemeClr val="tx2">
                    <a:lumMod val="75000"/>
                  </a:schemeClr>
                </a:solidFill>
              </a:rPr>
              <a:t>F</a:t>
            </a:r>
            <a:endParaRPr lang="zh-CN" altLang="en-US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8" name="TextBox 37">
            <a:extLst>
              <a:ext uri="{FF2B5EF4-FFF2-40B4-BE49-F238E27FC236}">
                <a16:creationId xmlns:a16="http://schemas.microsoft.com/office/drawing/2014/main" id="{C197969F-D094-29C4-4FAB-E6CA6D6ECAB8}"/>
              </a:ext>
            </a:extLst>
          </p:cNvPr>
          <p:cNvSpPr txBox="1"/>
          <p:nvPr/>
        </p:nvSpPr>
        <p:spPr>
          <a:xfrm>
            <a:off x="489545" y="4203323"/>
            <a:ext cx="28311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Available Tube Sizes:  1/2”, 3/8”,1/4” , 1/8”  </a:t>
            </a:r>
            <a:endParaRPr lang="zh-CN" altLang="en-US" sz="800" dirty="0"/>
          </a:p>
        </p:txBody>
      </p:sp>
      <p:sp>
        <p:nvSpPr>
          <p:cNvPr id="59" name="TextBox 40">
            <a:extLst>
              <a:ext uri="{FF2B5EF4-FFF2-40B4-BE49-F238E27FC236}">
                <a16:creationId xmlns:a16="http://schemas.microsoft.com/office/drawing/2014/main" id="{4C4AE87E-D333-BC51-F98E-DA6411C1ADDA}"/>
              </a:ext>
            </a:extLst>
          </p:cNvPr>
          <p:cNvSpPr txBox="1"/>
          <p:nvPr/>
        </p:nvSpPr>
        <p:spPr>
          <a:xfrm>
            <a:off x="476672" y="4433357"/>
            <a:ext cx="33123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Available  Types of Inlet &amp; Outlet :</a:t>
            </a:r>
          </a:p>
        </p:txBody>
      </p:sp>
      <p:pic>
        <p:nvPicPr>
          <p:cNvPr id="61" name="Picture 3">
            <a:extLst>
              <a:ext uri="{FF2B5EF4-FFF2-40B4-BE49-F238E27FC236}">
                <a16:creationId xmlns:a16="http://schemas.microsoft.com/office/drawing/2014/main" id="{7E1A363C-8F2A-5A3E-FC80-C365CB150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0549" y="5009241"/>
            <a:ext cx="496203" cy="55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TextBox 41">
            <a:extLst>
              <a:ext uri="{FF2B5EF4-FFF2-40B4-BE49-F238E27FC236}">
                <a16:creationId xmlns:a16="http://schemas.microsoft.com/office/drawing/2014/main" id="{BF426D12-3C0A-99AA-1079-9C9A6E4FF9D2}"/>
              </a:ext>
            </a:extLst>
          </p:cNvPr>
          <p:cNvSpPr txBox="1"/>
          <p:nvPr/>
        </p:nvSpPr>
        <p:spPr>
          <a:xfrm>
            <a:off x="548680" y="4685587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Tube Fitting</a:t>
            </a:r>
          </a:p>
        </p:txBody>
      </p:sp>
      <p:sp>
        <p:nvSpPr>
          <p:cNvPr id="1024" name="TextBox 43">
            <a:extLst>
              <a:ext uri="{FF2B5EF4-FFF2-40B4-BE49-F238E27FC236}">
                <a16:creationId xmlns:a16="http://schemas.microsoft.com/office/drawing/2014/main" id="{047AA6BB-AEFA-A086-8390-239CE51FF71A}"/>
              </a:ext>
            </a:extLst>
          </p:cNvPr>
          <p:cNvSpPr txBox="1"/>
          <p:nvPr/>
        </p:nvSpPr>
        <p:spPr>
          <a:xfrm>
            <a:off x="3212976" y="4749218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Swagelok Fitting</a:t>
            </a:r>
          </a:p>
        </p:txBody>
      </p:sp>
      <p:pic>
        <p:nvPicPr>
          <p:cNvPr id="1029" name="Picture 2">
            <a:extLst>
              <a:ext uri="{FF2B5EF4-FFF2-40B4-BE49-F238E27FC236}">
                <a16:creationId xmlns:a16="http://schemas.microsoft.com/office/drawing/2014/main" id="{B3405F75-074F-FFA2-24DA-960186398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9000" y="5013919"/>
            <a:ext cx="504056" cy="63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TextBox 44">
            <a:extLst>
              <a:ext uri="{FF2B5EF4-FFF2-40B4-BE49-F238E27FC236}">
                <a16:creationId xmlns:a16="http://schemas.microsoft.com/office/drawing/2014/main" id="{3391D3B6-01CD-5952-1601-A5A380D1B9FD}"/>
              </a:ext>
            </a:extLst>
          </p:cNvPr>
          <p:cNvSpPr txBox="1"/>
          <p:nvPr/>
        </p:nvSpPr>
        <p:spPr>
          <a:xfrm>
            <a:off x="4653136" y="4773584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 err="1"/>
              <a:t>Sani</a:t>
            </a:r>
            <a:r>
              <a:rPr lang="en-US" altLang="zh-CN" sz="800" dirty="0"/>
              <a:t>-Clamp</a:t>
            </a:r>
          </a:p>
        </p:txBody>
      </p:sp>
      <p:pic>
        <p:nvPicPr>
          <p:cNvPr id="1032" name="Picture 4">
            <a:extLst>
              <a:ext uri="{FF2B5EF4-FFF2-40B4-BE49-F238E27FC236}">
                <a16:creationId xmlns:a16="http://schemas.microsoft.com/office/drawing/2014/main" id="{9273FBF4-5A87-44F1-595A-8380D99CA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94840" y="5041514"/>
            <a:ext cx="692118" cy="56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图片 1033">
            <a:extLst>
              <a:ext uri="{FF2B5EF4-FFF2-40B4-BE49-F238E27FC236}">
                <a16:creationId xmlns:a16="http://schemas.microsoft.com/office/drawing/2014/main" id="{D5BBFD4B-2CEF-439E-4FD9-E5684CF948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50904" y="4933201"/>
            <a:ext cx="463384" cy="705539"/>
          </a:xfrm>
          <a:prstGeom prst="rect">
            <a:avLst/>
          </a:prstGeom>
        </p:spPr>
      </p:pic>
      <p:sp>
        <p:nvSpPr>
          <p:cNvPr id="1035" name="TextBox 42">
            <a:extLst>
              <a:ext uri="{FF2B5EF4-FFF2-40B4-BE49-F238E27FC236}">
                <a16:creationId xmlns:a16="http://schemas.microsoft.com/office/drawing/2014/main" id="{A9BCE501-D71C-3285-78F6-C5C9AC4BEEBA}"/>
              </a:ext>
            </a:extLst>
          </p:cNvPr>
          <p:cNvSpPr txBox="1"/>
          <p:nvPr/>
        </p:nvSpPr>
        <p:spPr>
          <a:xfrm>
            <a:off x="1858537" y="4734236"/>
            <a:ext cx="12961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QC Barb Fitting</a:t>
            </a:r>
          </a:p>
        </p:txBody>
      </p:sp>
      <p:graphicFrame>
        <p:nvGraphicFramePr>
          <p:cNvPr id="1037" name="表格 1036">
            <a:extLst>
              <a:ext uri="{FF2B5EF4-FFF2-40B4-BE49-F238E27FC236}">
                <a16:creationId xmlns:a16="http://schemas.microsoft.com/office/drawing/2014/main" id="{2292DEEF-B332-A9E4-68A9-218C63AF15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942151"/>
              </p:ext>
            </p:extLst>
          </p:nvPr>
        </p:nvGraphicFramePr>
        <p:xfrm>
          <a:off x="5214948" y="850768"/>
          <a:ext cx="1382403" cy="9766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7714">
                  <a:extLst>
                    <a:ext uri="{9D8B030D-6E8A-4147-A177-3AD203B41FA5}">
                      <a16:colId xmlns:a16="http://schemas.microsoft.com/office/drawing/2014/main" val="4027874669"/>
                    </a:ext>
                  </a:extLst>
                </a:gridCol>
                <a:gridCol w="684689">
                  <a:extLst>
                    <a:ext uri="{9D8B030D-6E8A-4147-A177-3AD203B41FA5}">
                      <a16:colId xmlns:a16="http://schemas.microsoft.com/office/drawing/2014/main" val="2650972515"/>
                    </a:ext>
                  </a:extLst>
                </a:gridCol>
              </a:tblGrid>
              <a:tr h="13951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600" u="none" strike="noStrike" dirty="0">
                          <a:effectLst/>
                        </a:rPr>
                        <a:t>  Material of Component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117883"/>
                  </a:ext>
                </a:extLst>
              </a:tr>
              <a:tr h="13951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 dirty="0">
                          <a:effectLst/>
                        </a:rPr>
                        <a:t>  Main Body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 dirty="0">
                          <a:effectLst/>
                        </a:rPr>
                        <a:t>  SUS316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3883835838"/>
                  </a:ext>
                </a:extLst>
              </a:tr>
              <a:tr h="13951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 dirty="0">
                          <a:effectLst/>
                        </a:rPr>
                        <a:t>  Pump Head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 dirty="0">
                          <a:effectLst/>
                        </a:rPr>
                        <a:t>  SUS316\Teflon\PVC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2031069886"/>
                  </a:ext>
                </a:extLst>
              </a:tr>
              <a:tr h="13951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 dirty="0">
                          <a:effectLst/>
                        </a:rPr>
                        <a:t>  Plunger 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 dirty="0">
                          <a:effectLst/>
                        </a:rPr>
                        <a:t>  Ceramic, Sapphire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76538674"/>
                  </a:ext>
                </a:extLst>
              </a:tr>
              <a:tr h="13951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 dirty="0">
                          <a:effectLst/>
                        </a:rPr>
                        <a:t>  Plunger Seal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 dirty="0">
                          <a:effectLst/>
                        </a:rPr>
                        <a:t>  Teflon, UHMW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4081551602"/>
                  </a:ext>
                </a:extLst>
              </a:tr>
              <a:tr h="13951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>
                          <a:effectLst/>
                        </a:rPr>
                        <a:t>  O-ring 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600" u="none" strike="noStrike" dirty="0">
                          <a:effectLst/>
                        </a:rPr>
                        <a:t>  EP,VT,Si,BU,Kz</a:t>
                      </a:r>
                      <a:endParaRPr lang="it-IT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1954837964"/>
                  </a:ext>
                </a:extLst>
              </a:tr>
              <a:tr h="13951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>
                          <a:effectLst/>
                        </a:rPr>
                        <a:t>  Tube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600" u="none" strike="noStrike" dirty="0">
                          <a:effectLst/>
                        </a:rPr>
                        <a:t>  PE,PFA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等线" panose="02010600030101010101" pitchFamily="2" charset="-122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2764939420"/>
                  </a:ext>
                </a:extLst>
              </a:tr>
            </a:tbl>
          </a:graphicData>
        </a:graphic>
      </p:graphicFrame>
      <p:graphicFrame>
        <p:nvGraphicFramePr>
          <p:cNvPr id="1038" name="表格 1037">
            <a:extLst>
              <a:ext uri="{FF2B5EF4-FFF2-40B4-BE49-F238E27FC236}">
                <a16:creationId xmlns:a16="http://schemas.microsoft.com/office/drawing/2014/main" id="{F33FD831-073A-07F8-DF7C-7555D2500D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820343"/>
              </p:ext>
            </p:extLst>
          </p:nvPr>
        </p:nvGraphicFramePr>
        <p:xfrm>
          <a:off x="489545" y="5928539"/>
          <a:ext cx="5966420" cy="14272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7961">
                  <a:extLst>
                    <a:ext uri="{9D8B030D-6E8A-4147-A177-3AD203B41FA5}">
                      <a16:colId xmlns:a16="http://schemas.microsoft.com/office/drawing/2014/main" val="3092522230"/>
                    </a:ext>
                  </a:extLst>
                </a:gridCol>
                <a:gridCol w="608833">
                  <a:extLst>
                    <a:ext uri="{9D8B030D-6E8A-4147-A177-3AD203B41FA5}">
                      <a16:colId xmlns:a16="http://schemas.microsoft.com/office/drawing/2014/main" val="3608386077"/>
                    </a:ext>
                  </a:extLst>
                </a:gridCol>
                <a:gridCol w="624288">
                  <a:extLst>
                    <a:ext uri="{9D8B030D-6E8A-4147-A177-3AD203B41FA5}">
                      <a16:colId xmlns:a16="http://schemas.microsoft.com/office/drawing/2014/main" val="321349389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79662927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928704281"/>
                    </a:ext>
                  </a:extLst>
                </a:gridCol>
                <a:gridCol w="823412">
                  <a:extLst>
                    <a:ext uri="{9D8B030D-6E8A-4147-A177-3AD203B41FA5}">
                      <a16:colId xmlns:a16="http://schemas.microsoft.com/office/drawing/2014/main" val="1105612926"/>
                    </a:ext>
                  </a:extLst>
                </a:gridCol>
                <a:gridCol w="172399">
                  <a:extLst>
                    <a:ext uri="{9D8B030D-6E8A-4147-A177-3AD203B41FA5}">
                      <a16:colId xmlns:a16="http://schemas.microsoft.com/office/drawing/2014/main" val="610915452"/>
                    </a:ext>
                  </a:extLst>
                </a:gridCol>
                <a:gridCol w="172399">
                  <a:extLst>
                    <a:ext uri="{9D8B030D-6E8A-4147-A177-3AD203B41FA5}">
                      <a16:colId xmlns:a16="http://schemas.microsoft.com/office/drawing/2014/main" val="106212199"/>
                    </a:ext>
                  </a:extLst>
                </a:gridCol>
                <a:gridCol w="172399">
                  <a:extLst>
                    <a:ext uri="{9D8B030D-6E8A-4147-A177-3AD203B41FA5}">
                      <a16:colId xmlns:a16="http://schemas.microsoft.com/office/drawing/2014/main" val="546567378"/>
                    </a:ext>
                  </a:extLst>
                </a:gridCol>
                <a:gridCol w="172399">
                  <a:extLst>
                    <a:ext uri="{9D8B030D-6E8A-4147-A177-3AD203B41FA5}">
                      <a16:colId xmlns:a16="http://schemas.microsoft.com/office/drawing/2014/main" val="3864602567"/>
                    </a:ext>
                  </a:extLst>
                </a:gridCol>
                <a:gridCol w="172399">
                  <a:extLst>
                    <a:ext uri="{9D8B030D-6E8A-4147-A177-3AD203B41FA5}">
                      <a16:colId xmlns:a16="http://schemas.microsoft.com/office/drawing/2014/main" val="2703954164"/>
                    </a:ext>
                  </a:extLst>
                </a:gridCol>
                <a:gridCol w="172399">
                  <a:extLst>
                    <a:ext uri="{9D8B030D-6E8A-4147-A177-3AD203B41FA5}">
                      <a16:colId xmlns:a16="http://schemas.microsoft.com/office/drawing/2014/main" val="1151003929"/>
                    </a:ext>
                  </a:extLst>
                </a:gridCol>
                <a:gridCol w="172399">
                  <a:extLst>
                    <a:ext uri="{9D8B030D-6E8A-4147-A177-3AD203B41FA5}">
                      <a16:colId xmlns:a16="http://schemas.microsoft.com/office/drawing/2014/main" val="3697613085"/>
                    </a:ext>
                  </a:extLst>
                </a:gridCol>
                <a:gridCol w="172399">
                  <a:extLst>
                    <a:ext uri="{9D8B030D-6E8A-4147-A177-3AD203B41FA5}">
                      <a16:colId xmlns:a16="http://schemas.microsoft.com/office/drawing/2014/main" val="997311603"/>
                    </a:ext>
                  </a:extLst>
                </a:gridCol>
                <a:gridCol w="172399">
                  <a:extLst>
                    <a:ext uri="{9D8B030D-6E8A-4147-A177-3AD203B41FA5}">
                      <a16:colId xmlns:a16="http://schemas.microsoft.com/office/drawing/2014/main" val="3858979623"/>
                    </a:ext>
                  </a:extLst>
                </a:gridCol>
                <a:gridCol w="392183">
                  <a:extLst>
                    <a:ext uri="{9D8B030D-6E8A-4147-A177-3AD203B41FA5}">
                      <a16:colId xmlns:a16="http://schemas.microsoft.com/office/drawing/2014/main" val="2318392551"/>
                    </a:ext>
                  </a:extLst>
                </a:gridCol>
              </a:tblGrid>
              <a:tr h="1331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Model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Plunger Dia.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Stroke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Dispensing Vol.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Cycle Rate 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Air Consumption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Dimensions (MM)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Weight</a:t>
                      </a:r>
                      <a:endParaRPr lang="en-US" sz="7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extLst>
                  <a:ext uri="{0D108BD9-81ED-4DB2-BD59-A6C34878D82A}">
                    <a16:rowId xmlns:a16="http://schemas.microsoft.com/office/drawing/2014/main" val="3590355286"/>
                  </a:ext>
                </a:extLst>
              </a:tr>
              <a:tr h="13310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MM 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MM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ML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Cycle / Min.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L/Min.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</a:t>
                      </a:r>
                      <a:endParaRPr lang="en-US" sz="7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B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E</a:t>
                      </a:r>
                      <a:endParaRPr lang="en-US" sz="7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F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S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ptos Narrow" panose="020B00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KG</a:t>
                      </a:r>
                      <a:endParaRPr lang="en-US" sz="7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extLst>
                  <a:ext uri="{0D108BD9-81ED-4DB2-BD59-A6C34878D82A}">
                    <a16:rowId xmlns:a16="http://schemas.microsoft.com/office/drawing/2014/main" val="992920705"/>
                  </a:ext>
                </a:extLst>
              </a:tr>
              <a:tr h="129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</a:rPr>
                        <a:t>P1-C03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4.7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12.7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0 - 0.22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0 -150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12.5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45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86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191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59.7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34.3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31.8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8-32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85.3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12.7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2.5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extLst>
                  <a:ext uri="{0D108BD9-81ED-4DB2-BD59-A6C34878D82A}">
                    <a16:rowId xmlns:a16="http://schemas.microsoft.com/office/drawing/2014/main" val="154376470"/>
                  </a:ext>
                </a:extLst>
              </a:tr>
              <a:tr h="129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</a:rPr>
                        <a:t>P1-C05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7.9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0 - 0.63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09094"/>
                  </a:ext>
                </a:extLst>
              </a:tr>
              <a:tr h="129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</a:rPr>
                        <a:t>P1-C07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11.1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0 - 1.2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6578232"/>
                  </a:ext>
                </a:extLst>
              </a:tr>
              <a:tr h="129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</a:rPr>
                        <a:t>P1-C10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15.9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0 - 2.5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851082"/>
                  </a:ext>
                </a:extLst>
              </a:tr>
              <a:tr h="129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</a:rPr>
                        <a:t>P2-C10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15.9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25.4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0 - 5.0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0 - 120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23.5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52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93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242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82.3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31.5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38.1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8-32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97.2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25.4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3.2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extLst>
                  <a:ext uri="{0D108BD9-81ED-4DB2-BD59-A6C34878D82A}">
                    <a16:rowId xmlns:a16="http://schemas.microsoft.com/office/drawing/2014/main" val="386418602"/>
                  </a:ext>
                </a:extLst>
              </a:tr>
              <a:tr h="129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</a:rPr>
                        <a:t>P2-C12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19.1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0 - 7.2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691574"/>
                  </a:ext>
                </a:extLst>
              </a:tr>
              <a:tr h="129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</a:rPr>
                        <a:t>P2-C14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22.2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0 - 9.8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646191"/>
                  </a:ext>
                </a:extLst>
              </a:tr>
              <a:tr h="129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</a:rPr>
                        <a:t>P2-C17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27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0 - 14.5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052027"/>
                  </a:ext>
                </a:extLst>
              </a:tr>
              <a:tr h="129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>
                          <a:effectLst/>
                        </a:rPr>
                        <a:t>P2-C20</a:t>
                      </a:r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>
                          <a:effectLst/>
                        </a:rPr>
                        <a:t>31.8</a:t>
                      </a:r>
                      <a:endParaRPr lang="en-US" alt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600" u="none" strike="noStrike" dirty="0">
                          <a:effectLst/>
                        </a:rPr>
                        <a:t>0 - 20.1</a:t>
                      </a:r>
                      <a:endParaRPr lang="en-US" alt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3907" marR="3907" marT="3907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9999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416</Words>
  <Application>Microsoft Office PowerPoint</Application>
  <PresentationFormat>화면 슬라이드 쇼(4:3)</PresentationFormat>
  <Paragraphs>141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等线</vt:lpstr>
      <vt:lpstr>Aptos Narrow</vt:lpstr>
      <vt:lpstr>Arial</vt:lpstr>
      <vt:lpstr>Arial Narrow</vt:lpstr>
      <vt:lpstr>Calibri</vt:lpstr>
      <vt:lpstr>Office 主题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오현 권</cp:lastModifiedBy>
  <cp:revision>86</cp:revision>
  <cp:lastPrinted>2025-04-04T05:25:35Z</cp:lastPrinted>
  <dcterms:created xsi:type="dcterms:W3CDTF">2021-07-03T08:44:00Z</dcterms:created>
  <dcterms:modified xsi:type="dcterms:W3CDTF">2025-04-04T05:28:08Z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3B0E772809E9451EB4F17373FBD28C11</vt:lpwstr>
  </property>
  <property fmtid="{D5CDD505-2E9C-101B-9397-08002B2CF9AE}" pid="3" name="KSOProductBuildVer">
    <vt:lpwstr>2052-11.1.0.10667</vt:lpwstr>
  </property>
</Properties>
</file>